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
  </p:notesMasterIdLst>
  <p:sldIdLst>
    <p:sldId id="256" r:id="rId2"/>
  </p:sldIdLst>
  <p:sldSz cx="29260800" cy="438912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3800" userDrawn="1">
          <p15:clr>
            <a:srgbClr val="A4A3A4"/>
          </p15:clr>
        </p15:guide>
        <p15:guide id="2" pos="921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912"/>
    <p:restoredTop sz="94752"/>
  </p:normalViewPr>
  <p:slideViewPr>
    <p:cSldViewPr snapToGrid="0">
      <p:cViewPr>
        <p:scale>
          <a:sx n="45" d="100"/>
          <a:sy n="45" d="100"/>
        </p:scale>
        <p:origin x="512" y="144"/>
      </p:cViewPr>
      <p:guideLst>
        <p:guide orient="horz" pos="13800"/>
        <p:guide pos="9216"/>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B7EE752-340F-DF4E-B0E7-3AD987E5F515}" type="datetimeFigureOut">
              <a:rPr lang="en-US" smtClean="0"/>
              <a:t>9/11/24</a:t>
            </a:fld>
            <a:endParaRPr lang="en-US"/>
          </a:p>
        </p:txBody>
      </p:sp>
      <p:sp>
        <p:nvSpPr>
          <p:cNvPr id="4" name="Slide Image Placeholder 3"/>
          <p:cNvSpPr>
            <a:spLocks noGrp="1" noRot="1" noChangeAspect="1"/>
          </p:cNvSpPr>
          <p:nvPr>
            <p:ph type="sldImg" idx="2"/>
          </p:nvPr>
        </p:nvSpPr>
        <p:spPr>
          <a:xfrm>
            <a:off x="2400300" y="1143000"/>
            <a:ext cx="2057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67FB1BC-AC8C-6A49-AD42-3C0EDAEDAC90}" type="slidenum">
              <a:rPr lang="en-US" smtClean="0"/>
              <a:t>‹#›</a:t>
            </a:fld>
            <a:endParaRPr lang="en-US"/>
          </a:p>
        </p:txBody>
      </p:sp>
    </p:spTree>
    <p:extLst>
      <p:ext uri="{BB962C8B-B14F-4D97-AF65-F5344CB8AC3E}">
        <p14:creationId xmlns:p14="http://schemas.microsoft.com/office/powerpoint/2010/main" val="3562291855"/>
      </p:ext>
    </p:extLst>
  </p:cSld>
  <p:clrMap bg1="lt1" tx1="dk1" bg2="lt2" tx2="dk2" accent1="accent1" accent2="accent2" accent3="accent3" accent4="accent4" accent5="accent5" accent6="accent6" hlink="hlink" folHlink="folHlink"/>
  <p:notesStyle>
    <a:lvl1pPr marL="0" algn="l" defTabSz="3511296" rtl="0" eaLnBrk="1" latinLnBrk="0" hangingPunct="1">
      <a:defRPr sz="4608" kern="1200">
        <a:solidFill>
          <a:schemeClr val="tx1"/>
        </a:solidFill>
        <a:latin typeface="+mn-lt"/>
        <a:ea typeface="+mn-ea"/>
        <a:cs typeface="+mn-cs"/>
      </a:defRPr>
    </a:lvl1pPr>
    <a:lvl2pPr marL="1755648" algn="l" defTabSz="3511296" rtl="0" eaLnBrk="1" latinLnBrk="0" hangingPunct="1">
      <a:defRPr sz="4608" kern="1200">
        <a:solidFill>
          <a:schemeClr val="tx1"/>
        </a:solidFill>
        <a:latin typeface="+mn-lt"/>
        <a:ea typeface="+mn-ea"/>
        <a:cs typeface="+mn-cs"/>
      </a:defRPr>
    </a:lvl2pPr>
    <a:lvl3pPr marL="3511296" algn="l" defTabSz="3511296" rtl="0" eaLnBrk="1" latinLnBrk="0" hangingPunct="1">
      <a:defRPr sz="4608" kern="1200">
        <a:solidFill>
          <a:schemeClr val="tx1"/>
        </a:solidFill>
        <a:latin typeface="+mn-lt"/>
        <a:ea typeface="+mn-ea"/>
        <a:cs typeface="+mn-cs"/>
      </a:defRPr>
    </a:lvl3pPr>
    <a:lvl4pPr marL="5266944" algn="l" defTabSz="3511296" rtl="0" eaLnBrk="1" latinLnBrk="0" hangingPunct="1">
      <a:defRPr sz="4608" kern="1200">
        <a:solidFill>
          <a:schemeClr val="tx1"/>
        </a:solidFill>
        <a:latin typeface="+mn-lt"/>
        <a:ea typeface="+mn-ea"/>
        <a:cs typeface="+mn-cs"/>
      </a:defRPr>
    </a:lvl4pPr>
    <a:lvl5pPr marL="7022592" algn="l" defTabSz="3511296" rtl="0" eaLnBrk="1" latinLnBrk="0" hangingPunct="1">
      <a:defRPr sz="4608" kern="1200">
        <a:solidFill>
          <a:schemeClr val="tx1"/>
        </a:solidFill>
        <a:latin typeface="+mn-lt"/>
        <a:ea typeface="+mn-ea"/>
        <a:cs typeface="+mn-cs"/>
      </a:defRPr>
    </a:lvl5pPr>
    <a:lvl6pPr marL="8778240" algn="l" defTabSz="3511296" rtl="0" eaLnBrk="1" latinLnBrk="0" hangingPunct="1">
      <a:defRPr sz="4608" kern="1200">
        <a:solidFill>
          <a:schemeClr val="tx1"/>
        </a:solidFill>
        <a:latin typeface="+mn-lt"/>
        <a:ea typeface="+mn-ea"/>
        <a:cs typeface="+mn-cs"/>
      </a:defRPr>
    </a:lvl6pPr>
    <a:lvl7pPr marL="10533888" algn="l" defTabSz="3511296" rtl="0" eaLnBrk="1" latinLnBrk="0" hangingPunct="1">
      <a:defRPr sz="4608" kern="1200">
        <a:solidFill>
          <a:schemeClr val="tx1"/>
        </a:solidFill>
        <a:latin typeface="+mn-lt"/>
        <a:ea typeface="+mn-ea"/>
        <a:cs typeface="+mn-cs"/>
      </a:defRPr>
    </a:lvl7pPr>
    <a:lvl8pPr marL="12289536" algn="l" defTabSz="3511296" rtl="0" eaLnBrk="1" latinLnBrk="0" hangingPunct="1">
      <a:defRPr sz="4608" kern="1200">
        <a:solidFill>
          <a:schemeClr val="tx1"/>
        </a:solidFill>
        <a:latin typeface="+mn-lt"/>
        <a:ea typeface="+mn-ea"/>
        <a:cs typeface="+mn-cs"/>
      </a:defRPr>
    </a:lvl8pPr>
    <a:lvl9pPr marL="14045184" algn="l" defTabSz="3511296" rtl="0" eaLnBrk="1" latinLnBrk="0" hangingPunct="1">
      <a:defRPr sz="4608"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67FB1BC-AC8C-6A49-AD42-3C0EDAEDAC90}" type="slidenum">
              <a:rPr lang="en-US" smtClean="0"/>
              <a:t>1</a:t>
            </a:fld>
            <a:endParaRPr lang="en-US"/>
          </a:p>
        </p:txBody>
      </p:sp>
    </p:spTree>
    <p:extLst>
      <p:ext uri="{BB962C8B-B14F-4D97-AF65-F5344CB8AC3E}">
        <p14:creationId xmlns:p14="http://schemas.microsoft.com/office/powerpoint/2010/main" val="39432556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194560" y="7183123"/>
            <a:ext cx="24871680" cy="15280640"/>
          </a:xfrm>
        </p:spPr>
        <p:txBody>
          <a:bodyPr anchor="b"/>
          <a:lstStyle>
            <a:lvl1pPr algn="ctr">
              <a:defRPr sz="19200"/>
            </a:lvl1pPr>
          </a:lstStyle>
          <a:p>
            <a:r>
              <a:rPr lang="en-US"/>
              <a:t>Click to edit Master title style</a:t>
            </a:r>
            <a:endParaRPr lang="en-US" dirty="0"/>
          </a:p>
        </p:txBody>
      </p:sp>
      <p:sp>
        <p:nvSpPr>
          <p:cNvPr id="3" name="Subtitle 2"/>
          <p:cNvSpPr>
            <a:spLocks noGrp="1"/>
          </p:cNvSpPr>
          <p:nvPr>
            <p:ph type="subTitle" idx="1"/>
          </p:nvPr>
        </p:nvSpPr>
        <p:spPr>
          <a:xfrm>
            <a:off x="3657600" y="23053043"/>
            <a:ext cx="21945600" cy="10596877"/>
          </a:xfrm>
        </p:spPr>
        <p:txBody>
          <a:bodyPr/>
          <a:lstStyle>
            <a:lvl1pPr marL="0" indent="0" algn="ctr">
              <a:buNone/>
              <a:defRPr sz="7680"/>
            </a:lvl1pPr>
            <a:lvl2pPr marL="1463040" indent="0" algn="ctr">
              <a:buNone/>
              <a:defRPr sz="6400"/>
            </a:lvl2pPr>
            <a:lvl3pPr marL="2926080" indent="0" algn="ctr">
              <a:buNone/>
              <a:defRPr sz="5760"/>
            </a:lvl3pPr>
            <a:lvl4pPr marL="4389120" indent="0" algn="ctr">
              <a:buNone/>
              <a:defRPr sz="5120"/>
            </a:lvl4pPr>
            <a:lvl5pPr marL="5852160" indent="0" algn="ctr">
              <a:buNone/>
              <a:defRPr sz="5120"/>
            </a:lvl5pPr>
            <a:lvl6pPr marL="7315200" indent="0" algn="ctr">
              <a:buNone/>
              <a:defRPr sz="5120"/>
            </a:lvl6pPr>
            <a:lvl7pPr marL="8778240" indent="0" algn="ctr">
              <a:buNone/>
              <a:defRPr sz="5120"/>
            </a:lvl7pPr>
            <a:lvl8pPr marL="10241280" indent="0" algn="ctr">
              <a:buNone/>
              <a:defRPr sz="5120"/>
            </a:lvl8pPr>
            <a:lvl9pPr marL="11704320" indent="0" algn="ctr">
              <a:buNone/>
              <a:defRPr sz="512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51952BF-44B7-9046-AA95-F1E663179096}" type="datetimeFigureOut">
              <a:rPr lang="en-US" smtClean="0"/>
              <a:t>9/11/24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CF33C3-3C8E-264A-8058-6764DBC3E485}" type="slidenum">
              <a:rPr lang="en-US" smtClean="0"/>
              <a:t>‹#›</a:t>
            </a:fld>
            <a:endParaRPr lang="en-US"/>
          </a:p>
        </p:txBody>
      </p:sp>
    </p:spTree>
    <p:extLst>
      <p:ext uri="{BB962C8B-B14F-4D97-AF65-F5344CB8AC3E}">
        <p14:creationId xmlns:p14="http://schemas.microsoft.com/office/powerpoint/2010/main" val="21069417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51952BF-44B7-9046-AA95-F1E663179096}" type="datetimeFigureOut">
              <a:rPr lang="en-US" smtClean="0"/>
              <a:t>9/11/24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CF33C3-3C8E-264A-8058-6764DBC3E485}" type="slidenum">
              <a:rPr lang="en-US" smtClean="0"/>
              <a:t>‹#›</a:t>
            </a:fld>
            <a:endParaRPr lang="en-US"/>
          </a:p>
        </p:txBody>
      </p:sp>
    </p:spTree>
    <p:extLst>
      <p:ext uri="{BB962C8B-B14F-4D97-AF65-F5344CB8AC3E}">
        <p14:creationId xmlns:p14="http://schemas.microsoft.com/office/powerpoint/2010/main" val="14940111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0939762" y="2336800"/>
            <a:ext cx="6309360" cy="3719576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011682" y="2336800"/>
            <a:ext cx="18562320" cy="371957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51952BF-44B7-9046-AA95-F1E663179096}" type="datetimeFigureOut">
              <a:rPr lang="en-US" smtClean="0"/>
              <a:t>9/11/24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CF33C3-3C8E-264A-8058-6764DBC3E485}" type="slidenum">
              <a:rPr lang="en-US" smtClean="0"/>
              <a:t>‹#›</a:t>
            </a:fld>
            <a:endParaRPr lang="en-US"/>
          </a:p>
        </p:txBody>
      </p:sp>
    </p:spTree>
    <p:extLst>
      <p:ext uri="{BB962C8B-B14F-4D97-AF65-F5344CB8AC3E}">
        <p14:creationId xmlns:p14="http://schemas.microsoft.com/office/powerpoint/2010/main" val="11206703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51952BF-44B7-9046-AA95-F1E663179096}" type="datetimeFigureOut">
              <a:rPr lang="en-US" smtClean="0"/>
              <a:t>9/11/24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CF33C3-3C8E-264A-8058-6764DBC3E485}" type="slidenum">
              <a:rPr lang="en-US" smtClean="0"/>
              <a:t>‹#›</a:t>
            </a:fld>
            <a:endParaRPr lang="en-US"/>
          </a:p>
        </p:txBody>
      </p:sp>
    </p:spTree>
    <p:extLst>
      <p:ext uri="{BB962C8B-B14F-4D97-AF65-F5344CB8AC3E}">
        <p14:creationId xmlns:p14="http://schemas.microsoft.com/office/powerpoint/2010/main" val="32241903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996442" y="10942333"/>
            <a:ext cx="25237440" cy="18257517"/>
          </a:xfrm>
        </p:spPr>
        <p:txBody>
          <a:bodyPr anchor="b"/>
          <a:lstStyle>
            <a:lvl1pPr>
              <a:defRPr sz="19200"/>
            </a:lvl1pPr>
          </a:lstStyle>
          <a:p>
            <a:r>
              <a:rPr lang="en-US"/>
              <a:t>Click to edit Master title style</a:t>
            </a:r>
            <a:endParaRPr lang="en-US" dirty="0"/>
          </a:p>
        </p:txBody>
      </p:sp>
      <p:sp>
        <p:nvSpPr>
          <p:cNvPr id="3" name="Text Placeholder 2"/>
          <p:cNvSpPr>
            <a:spLocks noGrp="1"/>
          </p:cNvSpPr>
          <p:nvPr>
            <p:ph type="body" idx="1"/>
          </p:nvPr>
        </p:nvSpPr>
        <p:spPr>
          <a:xfrm>
            <a:off x="1996442" y="29372573"/>
            <a:ext cx="25237440" cy="9601197"/>
          </a:xfrm>
        </p:spPr>
        <p:txBody>
          <a:bodyPr/>
          <a:lstStyle>
            <a:lvl1pPr marL="0" indent="0">
              <a:buNone/>
              <a:defRPr sz="7680">
                <a:solidFill>
                  <a:schemeClr val="tx1"/>
                </a:solidFill>
              </a:defRPr>
            </a:lvl1pPr>
            <a:lvl2pPr marL="1463040" indent="0">
              <a:buNone/>
              <a:defRPr sz="6400">
                <a:solidFill>
                  <a:schemeClr val="tx1">
                    <a:tint val="75000"/>
                  </a:schemeClr>
                </a:solidFill>
              </a:defRPr>
            </a:lvl2pPr>
            <a:lvl3pPr marL="2926080" indent="0">
              <a:buNone/>
              <a:defRPr sz="5760">
                <a:solidFill>
                  <a:schemeClr val="tx1">
                    <a:tint val="75000"/>
                  </a:schemeClr>
                </a:solidFill>
              </a:defRPr>
            </a:lvl3pPr>
            <a:lvl4pPr marL="4389120" indent="0">
              <a:buNone/>
              <a:defRPr sz="5120">
                <a:solidFill>
                  <a:schemeClr val="tx1">
                    <a:tint val="75000"/>
                  </a:schemeClr>
                </a:solidFill>
              </a:defRPr>
            </a:lvl4pPr>
            <a:lvl5pPr marL="5852160" indent="0">
              <a:buNone/>
              <a:defRPr sz="5120">
                <a:solidFill>
                  <a:schemeClr val="tx1">
                    <a:tint val="75000"/>
                  </a:schemeClr>
                </a:solidFill>
              </a:defRPr>
            </a:lvl5pPr>
            <a:lvl6pPr marL="7315200" indent="0">
              <a:buNone/>
              <a:defRPr sz="5120">
                <a:solidFill>
                  <a:schemeClr val="tx1">
                    <a:tint val="75000"/>
                  </a:schemeClr>
                </a:solidFill>
              </a:defRPr>
            </a:lvl6pPr>
            <a:lvl7pPr marL="8778240" indent="0">
              <a:buNone/>
              <a:defRPr sz="5120">
                <a:solidFill>
                  <a:schemeClr val="tx1">
                    <a:tint val="75000"/>
                  </a:schemeClr>
                </a:solidFill>
              </a:defRPr>
            </a:lvl7pPr>
            <a:lvl8pPr marL="10241280" indent="0">
              <a:buNone/>
              <a:defRPr sz="5120">
                <a:solidFill>
                  <a:schemeClr val="tx1">
                    <a:tint val="75000"/>
                  </a:schemeClr>
                </a:solidFill>
              </a:defRPr>
            </a:lvl8pPr>
            <a:lvl9pPr marL="11704320" indent="0">
              <a:buNone/>
              <a:defRPr sz="512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51952BF-44B7-9046-AA95-F1E663179096}" type="datetimeFigureOut">
              <a:rPr lang="en-US" smtClean="0"/>
              <a:t>9/11/24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CF33C3-3C8E-264A-8058-6764DBC3E485}" type="slidenum">
              <a:rPr lang="en-US" smtClean="0"/>
              <a:t>‹#›</a:t>
            </a:fld>
            <a:endParaRPr lang="en-US"/>
          </a:p>
        </p:txBody>
      </p:sp>
    </p:spTree>
    <p:extLst>
      <p:ext uri="{BB962C8B-B14F-4D97-AF65-F5344CB8AC3E}">
        <p14:creationId xmlns:p14="http://schemas.microsoft.com/office/powerpoint/2010/main" val="25974107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011680" y="11684000"/>
            <a:ext cx="12435840" cy="27848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14813280" y="11684000"/>
            <a:ext cx="12435840" cy="27848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51952BF-44B7-9046-AA95-F1E663179096}" type="datetimeFigureOut">
              <a:rPr lang="en-US" smtClean="0"/>
              <a:t>9/11/24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9CF33C3-3C8E-264A-8058-6764DBC3E485}" type="slidenum">
              <a:rPr lang="en-US" smtClean="0"/>
              <a:t>‹#›</a:t>
            </a:fld>
            <a:endParaRPr lang="en-US"/>
          </a:p>
        </p:txBody>
      </p:sp>
    </p:spTree>
    <p:extLst>
      <p:ext uri="{BB962C8B-B14F-4D97-AF65-F5344CB8AC3E}">
        <p14:creationId xmlns:p14="http://schemas.microsoft.com/office/powerpoint/2010/main" val="6534474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015491" y="2336810"/>
            <a:ext cx="25237440" cy="8483603"/>
          </a:xfrm>
        </p:spPr>
        <p:txBody>
          <a:bodyPr/>
          <a:lstStyle/>
          <a:p>
            <a:r>
              <a:rPr lang="en-US"/>
              <a:t>Click to edit Master title style</a:t>
            </a:r>
            <a:endParaRPr lang="en-US" dirty="0"/>
          </a:p>
        </p:txBody>
      </p:sp>
      <p:sp>
        <p:nvSpPr>
          <p:cNvPr id="3" name="Text Placeholder 2"/>
          <p:cNvSpPr>
            <a:spLocks noGrp="1"/>
          </p:cNvSpPr>
          <p:nvPr>
            <p:ph type="body" idx="1"/>
          </p:nvPr>
        </p:nvSpPr>
        <p:spPr>
          <a:xfrm>
            <a:off x="2015494" y="10759443"/>
            <a:ext cx="12378688" cy="5273037"/>
          </a:xfrm>
        </p:spPr>
        <p:txBody>
          <a:bodyPr anchor="b"/>
          <a:lstStyle>
            <a:lvl1pPr marL="0" indent="0">
              <a:buNone/>
              <a:defRPr sz="7680" b="1"/>
            </a:lvl1pPr>
            <a:lvl2pPr marL="1463040" indent="0">
              <a:buNone/>
              <a:defRPr sz="6400" b="1"/>
            </a:lvl2pPr>
            <a:lvl3pPr marL="2926080" indent="0">
              <a:buNone/>
              <a:defRPr sz="5760" b="1"/>
            </a:lvl3pPr>
            <a:lvl4pPr marL="4389120" indent="0">
              <a:buNone/>
              <a:defRPr sz="5120" b="1"/>
            </a:lvl4pPr>
            <a:lvl5pPr marL="5852160" indent="0">
              <a:buNone/>
              <a:defRPr sz="5120" b="1"/>
            </a:lvl5pPr>
            <a:lvl6pPr marL="7315200" indent="0">
              <a:buNone/>
              <a:defRPr sz="5120" b="1"/>
            </a:lvl6pPr>
            <a:lvl7pPr marL="8778240" indent="0">
              <a:buNone/>
              <a:defRPr sz="5120" b="1"/>
            </a:lvl7pPr>
            <a:lvl8pPr marL="10241280" indent="0">
              <a:buNone/>
              <a:defRPr sz="5120" b="1"/>
            </a:lvl8pPr>
            <a:lvl9pPr marL="11704320" indent="0">
              <a:buNone/>
              <a:defRPr sz="5120" b="1"/>
            </a:lvl9pPr>
          </a:lstStyle>
          <a:p>
            <a:pPr lvl="0"/>
            <a:r>
              <a:rPr lang="en-US"/>
              <a:t>Click to edit Master text styles</a:t>
            </a:r>
          </a:p>
        </p:txBody>
      </p:sp>
      <p:sp>
        <p:nvSpPr>
          <p:cNvPr id="4" name="Content Placeholder 3"/>
          <p:cNvSpPr>
            <a:spLocks noGrp="1"/>
          </p:cNvSpPr>
          <p:nvPr>
            <p:ph sz="half" idx="2"/>
          </p:nvPr>
        </p:nvSpPr>
        <p:spPr>
          <a:xfrm>
            <a:off x="2015494" y="16032480"/>
            <a:ext cx="12378688" cy="23581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14813282" y="10759443"/>
            <a:ext cx="12439651" cy="5273037"/>
          </a:xfrm>
        </p:spPr>
        <p:txBody>
          <a:bodyPr anchor="b"/>
          <a:lstStyle>
            <a:lvl1pPr marL="0" indent="0">
              <a:buNone/>
              <a:defRPr sz="7680" b="1"/>
            </a:lvl1pPr>
            <a:lvl2pPr marL="1463040" indent="0">
              <a:buNone/>
              <a:defRPr sz="6400" b="1"/>
            </a:lvl2pPr>
            <a:lvl3pPr marL="2926080" indent="0">
              <a:buNone/>
              <a:defRPr sz="5760" b="1"/>
            </a:lvl3pPr>
            <a:lvl4pPr marL="4389120" indent="0">
              <a:buNone/>
              <a:defRPr sz="5120" b="1"/>
            </a:lvl4pPr>
            <a:lvl5pPr marL="5852160" indent="0">
              <a:buNone/>
              <a:defRPr sz="5120" b="1"/>
            </a:lvl5pPr>
            <a:lvl6pPr marL="7315200" indent="0">
              <a:buNone/>
              <a:defRPr sz="5120" b="1"/>
            </a:lvl6pPr>
            <a:lvl7pPr marL="8778240" indent="0">
              <a:buNone/>
              <a:defRPr sz="5120" b="1"/>
            </a:lvl7pPr>
            <a:lvl8pPr marL="10241280" indent="0">
              <a:buNone/>
              <a:defRPr sz="5120" b="1"/>
            </a:lvl8pPr>
            <a:lvl9pPr marL="11704320" indent="0">
              <a:buNone/>
              <a:defRPr sz="5120" b="1"/>
            </a:lvl9pPr>
          </a:lstStyle>
          <a:p>
            <a:pPr lvl="0"/>
            <a:r>
              <a:rPr lang="en-US"/>
              <a:t>Click to edit Master text styles</a:t>
            </a:r>
          </a:p>
        </p:txBody>
      </p:sp>
      <p:sp>
        <p:nvSpPr>
          <p:cNvPr id="6" name="Content Placeholder 5"/>
          <p:cNvSpPr>
            <a:spLocks noGrp="1"/>
          </p:cNvSpPr>
          <p:nvPr>
            <p:ph sz="quarter" idx="4"/>
          </p:nvPr>
        </p:nvSpPr>
        <p:spPr>
          <a:xfrm>
            <a:off x="14813282" y="16032480"/>
            <a:ext cx="12439651" cy="23581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51952BF-44B7-9046-AA95-F1E663179096}" type="datetimeFigureOut">
              <a:rPr lang="en-US" smtClean="0"/>
              <a:t>9/11/24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9CF33C3-3C8E-264A-8058-6764DBC3E485}" type="slidenum">
              <a:rPr lang="en-US" smtClean="0"/>
              <a:t>‹#›</a:t>
            </a:fld>
            <a:endParaRPr lang="en-US"/>
          </a:p>
        </p:txBody>
      </p:sp>
    </p:spTree>
    <p:extLst>
      <p:ext uri="{BB962C8B-B14F-4D97-AF65-F5344CB8AC3E}">
        <p14:creationId xmlns:p14="http://schemas.microsoft.com/office/powerpoint/2010/main" val="29943935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51952BF-44B7-9046-AA95-F1E663179096}" type="datetimeFigureOut">
              <a:rPr lang="en-US" smtClean="0"/>
              <a:t>9/11/24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9CF33C3-3C8E-264A-8058-6764DBC3E485}" type="slidenum">
              <a:rPr lang="en-US" smtClean="0"/>
              <a:t>‹#›</a:t>
            </a:fld>
            <a:endParaRPr lang="en-US"/>
          </a:p>
        </p:txBody>
      </p:sp>
    </p:spTree>
    <p:extLst>
      <p:ext uri="{BB962C8B-B14F-4D97-AF65-F5344CB8AC3E}">
        <p14:creationId xmlns:p14="http://schemas.microsoft.com/office/powerpoint/2010/main" val="32601963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51952BF-44B7-9046-AA95-F1E663179096}" type="datetimeFigureOut">
              <a:rPr lang="en-US" smtClean="0"/>
              <a:t>9/11/24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9CF33C3-3C8E-264A-8058-6764DBC3E485}" type="slidenum">
              <a:rPr lang="en-US" smtClean="0"/>
              <a:t>‹#›</a:t>
            </a:fld>
            <a:endParaRPr lang="en-US"/>
          </a:p>
        </p:txBody>
      </p:sp>
    </p:spTree>
    <p:extLst>
      <p:ext uri="{BB962C8B-B14F-4D97-AF65-F5344CB8AC3E}">
        <p14:creationId xmlns:p14="http://schemas.microsoft.com/office/powerpoint/2010/main" val="37578613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015491" y="2926080"/>
            <a:ext cx="9437370" cy="10241280"/>
          </a:xfrm>
        </p:spPr>
        <p:txBody>
          <a:bodyPr anchor="b"/>
          <a:lstStyle>
            <a:lvl1pPr>
              <a:defRPr sz="10240"/>
            </a:lvl1pPr>
          </a:lstStyle>
          <a:p>
            <a:r>
              <a:rPr lang="en-US"/>
              <a:t>Click to edit Master title style</a:t>
            </a:r>
            <a:endParaRPr lang="en-US" dirty="0"/>
          </a:p>
        </p:txBody>
      </p:sp>
      <p:sp>
        <p:nvSpPr>
          <p:cNvPr id="3" name="Content Placeholder 2"/>
          <p:cNvSpPr>
            <a:spLocks noGrp="1"/>
          </p:cNvSpPr>
          <p:nvPr>
            <p:ph idx="1"/>
          </p:nvPr>
        </p:nvSpPr>
        <p:spPr>
          <a:xfrm>
            <a:off x="12439651" y="6319530"/>
            <a:ext cx="14813280" cy="31191200"/>
          </a:xfrm>
        </p:spPr>
        <p:txBody>
          <a:bodyPr/>
          <a:lstStyle>
            <a:lvl1pPr>
              <a:defRPr sz="10240"/>
            </a:lvl1pPr>
            <a:lvl2pPr>
              <a:defRPr sz="8960"/>
            </a:lvl2pPr>
            <a:lvl3pPr>
              <a:defRPr sz="7680"/>
            </a:lvl3pPr>
            <a:lvl4pPr>
              <a:defRPr sz="6400"/>
            </a:lvl4pPr>
            <a:lvl5pPr>
              <a:defRPr sz="6400"/>
            </a:lvl5pPr>
            <a:lvl6pPr>
              <a:defRPr sz="6400"/>
            </a:lvl6pPr>
            <a:lvl7pPr>
              <a:defRPr sz="6400"/>
            </a:lvl7pPr>
            <a:lvl8pPr>
              <a:defRPr sz="6400"/>
            </a:lvl8pPr>
            <a:lvl9pPr>
              <a:defRPr sz="6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015491" y="13167360"/>
            <a:ext cx="9437370" cy="24394163"/>
          </a:xfrm>
        </p:spPr>
        <p:txBody>
          <a:bodyPr/>
          <a:lstStyle>
            <a:lvl1pPr marL="0" indent="0">
              <a:buNone/>
              <a:defRPr sz="5120"/>
            </a:lvl1pPr>
            <a:lvl2pPr marL="1463040" indent="0">
              <a:buNone/>
              <a:defRPr sz="4480"/>
            </a:lvl2pPr>
            <a:lvl3pPr marL="2926080" indent="0">
              <a:buNone/>
              <a:defRPr sz="3840"/>
            </a:lvl3pPr>
            <a:lvl4pPr marL="4389120" indent="0">
              <a:buNone/>
              <a:defRPr sz="3200"/>
            </a:lvl4pPr>
            <a:lvl5pPr marL="5852160" indent="0">
              <a:buNone/>
              <a:defRPr sz="3200"/>
            </a:lvl5pPr>
            <a:lvl6pPr marL="7315200" indent="0">
              <a:buNone/>
              <a:defRPr sz="3200"/>
            </a:lvl6pPr>
            <a:lvl7pPr marL="8778240" indent="0">
              <a:buNone/>
              <a:defRPr sz="3200"/>
            </a:lvl7pPr>
            <a:lvl8pPr marL="10241280" indent="0">
              <a:buNone/>
              <a:defRPr sz="3200"/>
            </a:lvl8pPr>
            <a:lvl9pPr marL="11704320" indent="0">
              <a:buNone/>
              <a:defRPr sz="3200"/>
            </a:lvl9pPr>
          </a:lstStyle>
          <a:p>
            <a:pPr lvl="0"/>
            <a:r>
              <a:rPr lang="en-US"/>
              <a:t>Click to edit Master text styles</a:t>
            </a:r>
          </a:p>
        </p:txBody>
      </p:sp>
      <p:sp>
        <p:nvSpPr>
          <p:cNvPr id="5" name="Date Placeholder 4"/>
          <p:cNvSpPr>
            <a:spLocks noGrp="1"/>
          </p:cNvSpPr>
          <p:nvPr>
            <p:ph type="dt" sz="half" idx="10"/>
          </p:nvPr>
        </p:nvSpPr>
        <p:spPr/>
        <p:txBody>
          <a:bodyPr/>
          <a:lstStyle/>
          <a:p>
            <a:fld id="{351952BF-44B7-9046-AA95-F1E663179096}" type="datetimeFigureOut">
              <a:rPr lang="en-US" smtClean="0"/>
              <a:t>9/11/24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9CF33C3-3C8E-264A-8058-6764DBC3E485}" type="slidenum">
              <a:rPr lang="en-US" smtClean="0"/>
              <a:t>‹#›</a:t>
            </a:fld>
            <a:endParaRPr lang="en-US"/>
          </a:p>
        </p:txBody>
      </p:sp>
    </p:spTree>
    <p:extLst>
      <p:ext uri="{BB962C8B-B14F-4D97-AF65-F5344CB8AC3E}">
        <p14:creationId xmlns:p14="http://schemas.microsoft.com/office/powerpoint/2010/main" val="16531699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015491" y="2926080"/>
            <a:ext cx="9437370" cy="10241280"/>
          </a:xfrm>
        </p:spPr>
        <p:txBody>
          <a:bodyPr anchor="b"/>
          <a:lstStyle>
            <a:lvl1pPr>
              <a:defRPr sz="10240"/>
            </a:lvl1pPr>
          </a:lstStyle>
          <a:p>
            <a:r>
              <a:rPr lang="en-US"/>
              <a:t>Click to edit Master title style</a:t>
            </a:r>
            <a:endParaRPr lang="en-US" dirty="0"/>
          </a:p>
        </p:txBody>
      </p:sp>
      <p:sp>
        <p:nvSpPr>
          <p:cNvPr id="3" name="Picture Placeholder 2"/>
          <p:cNvSpPr>
            <a:spLocks noGrp="1" noChangeAspect="1"/>
          </p:cNvSpPr>
          <p:nvPr>
            <p:ph type="pic" idx="1"/>
          </p:nvPr>
        </p:nvSpPr>
        <p:spPr>
          <a:xfrm>
            <a:off x="12439651" y="6319530"/>
            <a:ext cx="14813280" cy="31191200"/>
          </a:xfrm>
        </p:spPr>
        <p:txBody>
          <a:bodyPr anchor="t"/>
          <a:lstStyle>
            <a:lvl1pPr marL="0" indent="0">
              <a:buNone/>
              <a:defRPr sz="10240"/>
            </a:lvl1pPr>
            <a:lvl2pPr marL="1463040" indent="0">
              <a:buNone/>
              <a:defRPr sz="8960"/>
            </a:lvl2pPr>
            <a:lvl3pPr marL="2926080" indent="0">
              <a:buNone/>
              <a:defRPr sz="7680"/>
            </a:lvl3pPr>
            <a:lvl4pPr marL="4389120" indent="0">
              <a:buNone/>
              <a:defRPr sz="6400"/>
            </a:lvl4pPr>
            <a:lvl5pPr marL="5852160" indent="0">
              <a:buNone/>
              <a:defRPr sz="6400"/>
            </a:lvl5pPr>
            <a:lvl6pPr marL="7315200" indent="0">
              <a:buNone/>
              <a:defRPr sz="6400"/>
            </a:lvl6pPr>
            <a:lvl7pPr marL="8778240" indent="0">
              <a:buNone/>
              <a:defRPr sz="6400"/>
            </a:lvl7pPr>
            <a:lvl8pPr marL="10241280" indent="0">
              <a:buNone/>
              <a:defRPr sz="6400"/>
            </a:lvl8pPr>
            <a:lvl9pPr marL="11704320" indent="0">
              <a:buNone/>
              <a:defRPr sz="6400"/>
            </a:lvl9pPr>
          </a:lstStyle>
          <a:p>
            <a:r>
              <a:rPr lang="en-US"/>
              <a:t>Click icon to add picture</a:t>
            </a:r>
            <a:endParaRPr lang="en-US" dirty="0"/>
          </a:p>
        </p:txBody>
      </p:sp>
      <p:sp>
        <p:nvSpPr>
          <p:cNvPr id="4" name="Text Placeholder 3"/>
          <p:cNvSpPr>
            <a:spLocks noGrp="1"/>
          </p:cNvSpPr>
          <p:nvPr>
            <p:ph type="body" sz="half" idx="2"/>
          </p:nvPr>
        </p:nvSpPr>
        <p:spPr>
          <a:xfrm>
            <a:off x="2015491" y="13167360"/>
            <a:ext cx="9437370" cy="24394163"/>
          </a:xfrm>
        </p:spPr>
        <p:txBody>
          <a:bodyPr/>
          <a:lstStyle>
            <a:lvl1pPr marL="0" indent="0">
              <a:buNone/>
              <a:defRPr sz="5120"/>
            </a:lvl1pPr>
            <a:lvl2pPr marL="1463040" indent="0">
              <a:buNone/>
              <a:defRPr sz="4480"/>
            </a:lvl2pPr>
            <a:lvl3pPr marL="2926080" indent="0">
              <a:buNone/>
              <a:defRPr sz="3840"/>
            </a:lvl3pPr>
            <a:lvl4pPr marL="4389120" indent="0">
              <a:buNone/>
              <a:defRPr sz="3200"/>
            </a:lvl4pPr>
            <a:lvl5pPr marL="5852160" indent="0">
              <a:buNone/>
              <a:defRPr sz="3200"/>
            </a:lvl5pPr>
            <a:lvl6pPr marL="7315200" indent="0">
              <a:buNone/>
              <a:defRPr sz="3200"/>
            </a:lvl6pPr>
            <a:lvl7pPr marL="8778240" indent="0">
              <a:buNone/>
              <a:defRPr sz="3200"/>
            </a:lvl7pPr>
            <a:lvl8pPr marL="10241280" indent="0">
              <a:buNone/>
              <a:defRPr sz="3200"/>
            </a:lvl8pPr>
            <a:lvl9pPr marL="11704320" indent="0">
              <a:buNone/>
              <a:defRPr sz="3200"/>
            </a:lvl9pPr>
          </a:lstStyle>
          <a:p>
            <a:pPr lvl="0"/>
            <a:r>
              <a:rPr lang="en-US"/>
              <a:t>Click to edit Master text styles</a:t>
            </a:r>
          </a:p>
        </p:txBody>
      </p:sp>
      <p:sp>
        <p:nvSpPr>
          <p:cNvPr id="5" name="Date Placeholder 4"/>
          <p:cNvSpPr>
            <a:spLocks noGrp="1"/>
          </p:cNvSpPr>
          <p:nvPr>
            <p:ph type="dt" sz="half" idx="10"/>
          </p:nvPr>
        </p:nvSpPr>
        <p:spPr/>
        <p:txBody>
          <a:bodyPr/>
          <a:lstStyle/>
          <a:p>
            <a:fld id="{351952BF-44B7-9046-AA95-F1E663179096}" type="datetimeFigureOut">
              <a:rPr lang="en-US" smtClean="0"/>
              <a:t>9/11/24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9CF33C3-3C8E-264A-8058-6764DBC3E485}" type="slidenum">
              <a:rPr lang="en-US" smtClean="0"/>
              <a:t>‹#›</a:t>
            </a:fld>
            <a:endParaRPr lang="en-US"/>
          </a:p>
        </p:txBody>
      </p:sp>
    </p:spTree>
    <p:extLst>
      <p:ext uri="{BB962C8B-B14F-4D97-AF65-F5344CB8AC3E}">
        <p14:creationId xmlns:p14="http://schemas.microsoft.com/office/powerpoint/2010/main" val="2701821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1680" y="2336810"/>
            <a:ext cx="25237440" cy="848360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011680" y="11684000"/>
            <a:ext cx="25237440" cy="278485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011680" y="40680650"/>
            <a:ext cx="6583680" cy="2336800"/>
          </a:xfrm>
          <a:prstGeom prst="rect">
            <a:avLst/>
          </a:prstGeom>
        </p:spPr>
        <p:txBody>
          <a:bodyPr vert="horz" lIns="91440" tIns="45720" rIns="91440" bIns="45720" rtlCol="0" anchor="ctr"/>
          <a:lstStyle>
            <a:lvl1pPr algn="l">
              <a:defRPr sz="3840">
                <a:solidFill>
                  <a:schemeClr val="tx1">
                    <a:tint val="75000"/>
                  </a:schemeClr>
                </a:solidFill>
              </a:defRPr>
            </a:lvl1pPr>
          </a:lstStyle>
          <a:p>
            <a:fld id="{351952BF-44B7-9046-AA95-F1E663179096}" type="datetimeFigureOut">
              <a:rPr lang="en-US" smtClean="0"/>
              <a:t>9/11/24</a:t>
            </a:fld>
            <a:endParaRPr lang="en-US"/>
          </a:p>
        </p:txBody>
      </p:sp>
      <p:sp>
        <p:nvSpPr>
          <p:cNvPr id="5" name="Footer Placeholder 4"/>
          <p:cNvSpPr>
            <a:spLocks noGrp="1"/>
          </p:cNvSpPr>
          <p:nvPr>
            <p:ph type="ftr" sz="quarter" idx="3"/>
          </p:nvPr>
        </p:nvSpPr>
        <p:spPr>
          <a:xfrm>
            <a:off x="9692640" y="40680650"/>
            <a:ext cx="9875520" cy="2336800"/>
          </a:xfrm>
          <a:prstGeom prst="rect">
            <a:avLst/>
          </a:prstGeom>
        </p:spPr>
        <p:txBody>
          <a:bodyPr vert="horz" lIns="91440" tIns="45720" rIns="91440" bIns="45720" rtlCol="0" anchor="ctr"/>
          <a:lstStyle>
            <a:lvl1pPr algn="ctr">
              <a:defRPr sz="384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20665440" y="40680650"/>
            <a:ext cx="6583680" cy="2336800"/>
          </a:xfrm>
          <a:prstGeom prst="rect">
            <a:avLst/>
          </a:prstGeom>
        </p:spPr>
        <p:txBody>
          <a:bodyPr vert="horz" lIns="91440" tIns="45720" rIns="91440" bIns="45720" rtlCol="0" anchor="ctr"/>
          <a:lstStyle>
            <a:lvl1pPr algn="r">
              <a:defRPr sz="3840">
                <a:solidFill>
                  <a:schemeClr val="tx1">
                    <a:tint val="75000"/>
                  </a:schemeClr>
                </a:solidFill>
              </a:defRPr>
            </a:lvl1pPr>
          </a:lstStyle>
          <a:p>
            <a:fld id="{29CF33C3-3C8E-264A-8058-6764DBC3E485}" type="slidenum">
              <a:rPr lang="en-US" smtClean="0"/>
              <a:t>‹#›</a:t>
            </a:fld>
            <a:endParaRPr lang="en-US"/>
          </a:p>
        </p:txBody>
      </p:sp>
    </p:spTree>
    <p:extLst>
      <p:ext uri="{BB962C8B-B14F-4D97-AF65-F5344CB8AC3E}">
        <p14:creationId xmlns:p14="http://schemas.microsoft.com/office/powerpoint/2010/main" val="310253956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2926080" rtl="0" eaLnBrk="1" latinLnBrk="0" hangingPunct="1">
        <a:lnSpc>
          <a:spcPct val="90000"/>
        </a:lnSpc>
        <a:spcBef>
          <a:spcPct val="0"/>
        </a:spcBef>
        <a:buNone/>
        <a:defRPr sz="14080" kern="1200">
          <a:solidFill>
            <a:schemeClr val="tx1"/>
          </a:solidFill>
          <a:latin typeface="+mj-lt"/>
          <a:ea typeface="+mj-ea"/>
          <a:cs typeface="+mj-cs"/>
        </a:defRPr>
      </a:lvl1pPr>
    </p:titleStyle>
    <p:bodyStyle>
      <a:lvl1pPr marL="731520" indent="-731520" algn="l" defTabSz="2926080" rtl="0" eaLnBrk="1" latinLnBrk="0" hangingPunct="1">
        <a:lnSpc>
          <a:spcPct val="90000"/>
        </a:lnSpc>
        <a:spcBef>
          <a:spcPts val="3200"/>
        </a:spcBef>
        <a:buFont typeface="Arial" panose="020B0604020202020204" pitchFamily="34" charset="0"/>
        <a:buChar char="•"/>
        <a:defRPr sz="8960" kern="1200">
          <a:solidFill>
            <a:schemeClr val="tx1"/>
          </a:solidFill>
          <a:latin typeface="+mn-lt"/>
          <a:ea typeface="+mn-ea"/>
          <a:cs typeface="+mn-cs"/>
        </a:defRPr>
      </a:lvl1pPr>
      <a:lvl2pPr marL="2194560" indent="-731520" algn="l" defTabSz="2926080" rtl="0" eaLnBrk="1" latinLnBrk="0" hangingPunct="1">
        <a:lnSpc>
          <a:spcPct val="90000"/>
        </a:lnSpc>
        <a:spcBef>
          <a:spcPts val="1600"/>
        </a:spcBef>
        <a:buFont typeface="Arial" panose="020B0604020202020204" pitchFamily="34" charset="0"/>
        <a:buChar char="•"/>
        <a:defRPr sz="7680" kern="1200">
          <a:solidFill>
            <a:schemeClr val="tx1"/>
          </a:solidFill>
          <a:latin typeface="+mn-lt"/>
          <a:ea typeface="+mn-ea"/>
          <a:cs typeface="+mn-cs"/>
        </a:defRPr>
      </a:lvl2pPr>
      <a:lvl3pPr marL="3657600" indent="-731520" algn="l" defTabSz="2926080" rtl="0" eaLnBrk="1" latinLnBrk="0" hangingPunct="1">
        <a:lnSpc>
          <a:spcPct val="90000"/>
        </a:lnSpc>
        <a:spcBef>
          <a:spcPts val="1600"/>
        </a:spcBef>
        <a:buFont typeface="Arial" panose="020B0604020202020204" pitchFamily="34" charset="0"/>
        <a:buChar char="•"/>
        <a:defRPr sz="6400" kern="1200">
          <a:solidFill>
            <a:schemeClr val="tx1"/>
          </a:solidFill>
          <a:latin typeface="+mn-lt"/>
          <a:ea typeface="+mn-ea"/>
          <a:cs typeface="+mn-cs"/>
        </a:defRPr>
      </a:lvl3pPr>
      <a:lvl4pPr marL="5120640" indent="-731520" algn="l" defTabSz="2926080" rtl="0" eaLnBrk="1" latinLnBrk="0" hangingPunct="1">
        <a:lnSpc>
          <a:spcPct val="90000"/>
        </a:lnSpc>
        <a:spcBef>
          <a:spcPts val="1600"/>
        </a:spcBef>
        <a:buFont typeface="Arial" panose="020B0604020202020204" pitchFamily="34" charset="0"/>
        <a:buChar char="•"/>
        <a:defRPr sz="5760" kern="1200">
          <a:solidFill>
            <a:schemeClr val="tx1"/>
          </a:solidFill>
          <a:latin typeface="+mn-lt"/>
          <a:ea typeface="+mn-ea"/>
          <a:cs typeface="+mn-cs"/>
        </a:defRPr>
      </a:lvl4pPr>
      <a:lvl5pPr marL="6583680" indent="-731520" algn="l" defTabSz="2926080" rtl="0" eaLnBrk="1" latinLnBrk="0" hangingPunct="1">
        <a:lnSpc>
          <a:spcPct val="90000"/>
        </a:lnSpc>
        <a:spcBef>
          <a:spcPts val="1600"/>
        </a:spcBef>
        <a:buFont typeface="Arial" panose="020B0604020202020204" pitchFamily="34" charset="0"/>
        <a:buChar char="•"/>
        <a:defRPr sz="5760" kern="1200">
          <a:solidFill>
            <a:schemeClr val="tx1"/>
          </a:solidFill>
          <a:latin typeface="+mn-lt"/>
          <a:ea typeface="+mn-ea"/>
          <a:cs typeface="+mn-cs"/>
        </a:defRPr>
      </a:lvl5pPr>
      <a:lvl6pPr marL="8046720" indent="-731520" algn="l" defTabSz="2926080" rtl="0" eaLnBrk="1" latinLnBrk="0" hangingPunct="1">
        <a:lnSpc>
          <a:spcPct val="90000"/>
        </a:lnSpc>
        <a:spcBef>
          <a:spcPts val="1600"/>
        </a:spcBef>
        <a:buFont typeface="Arial" panose="020B0604020202020204" pitchFamily="34" charset="0"/>
        <a:buChar char="•"/>
        <a:defRPr sz="5760" kern="1200">
          <a:solidFill>
            <a:schemeClr val="tx1"/>
          </a:solidFill>
          <a:latin typeface="+mn-lt"/>
          <a:ea typeface="+mn-ea"/>
          <a:cs typeface="+mn-cs"/>
        </a:defRPr>
      </a:lvl6pPr>
      <a:lvl7pPr marL="9509760" indent="-731520" algn="l" defTabSz="2926080" rtl="0" eaLnBrk="1" latinLnBrk="0" hangingPunct="1">
        <a:lnSpc>
          <a:spcPct val="90000"/>
        </a:lnSpc>
        <a:spcBef>
          <a:spcPts val="1600"/>
        </a:spcBef>
        <a:buFont typeface="Arial" panose="020B0604020202020204" pitchFamily="34" charset="0"/>
        <a:buChar char="•"/>
        <a:defRPr sz="5760" kern="1200">
          <a:solidFill>
            <a:schemeClr val="tx1"/>
          </a:solidFill>
          <a:latin typeface="+mn-lt"/>
          <a:ea typeface="+mn-ea"/>
          <a:cs typeface="+mn-cs"/>
        </a:defRPr>
      </a:lvl7pPr>
      <a:lvl8pPr marL="10972800" indent="-731520" algn="l" defTabSz="2926080" rtl="0" eaLnBrk="1" latinLnBrk="0" hangingPunct="1">
        <a:lnSpc>
          <a:spcPct val="90000"/>
        </a:lnSpc>
        <a:spcBef>
          <a:spcPts val="1600"/>
        </a:spcBef>
        <a:buFont typeface="Arial" panose="020B0604020202020204" pitchFamily="34" charset="0"/>
        <a:buChar char="•"/>
        <a:defRPr sz="5760" kern="1200">
          <a:solidFill>
            <a:schemeClr val="tx1"/>
          </a:solidFill>
          <a:latin typeface="+mn-lt"/>
          <a:ea typeface="+mn-ea"/>
          <a:cs typeface="+mn-cs"/>
        </a:defRPr>
      </a:lvl8pPr>
      <a:lvl9pPr marL="12435840" indent="-731520" algn="l" defTabSz="2926080" rtl="0" eaLnBrk="1" latinLnBrk="0" hangingPunct="1">
        <a:lnSpc>
          <a:spcPct val="90000"/>
        </a:lnSpc>
        <a:spcBef>
          <a:spcPts val="1600"/>
        </a:spcBef>
        <a:buFont typeface="Arial" panose="020B0604020202020204" pitchFamily="34" charset="0"/>
        <a:buChar char="•"/>
        <a:defRPr sz="5760" kern="1200">
          <a:solidFill>
            <a:schemeClr val="tx1"/>
          </a:solidFill>
          <a:latin typeface="+mn-lt"/>
          <a:ea typeface="+mn-ea"/>
          <a:cs typeface="+mn-cs"/>
        </a:defRPr>
      </a:lvl9pPr>
    </p:bodyStyle>
    <p:otherStyle>
      <a:defPPr>
        <a:defRPr lang="en-US"/>
      </a:defPPr>
      <a:lvl1pPr marL="0" algn="l" defTabSz="2926080" rtl="0" eaLnBrk="1" latinLnBrk="0" hangingPunct="1">
        <a:defRPr sz="5760" kern="1200">
          <a:solidFill>
            <a:schemeClr val="tx1"/>
          </a:solidFill>
          <a:latin typeface="+mn-lt"/>
          <a:ea typeface="+mn-ea"/>
          <a:cs typeface="+mn-cs"/>
        </a:defRPr>
      </a:lvl1pPr>
      <a:lvl2pPr marL="1463040" algn="l" defTabSz="2926080" rtl="0" eaLnBrk="1" latinLnBrk="0" hangingPunct="1">
        <a:defRPr sz="5760" kern="1200">
          <a:solidFill>
            <a:schemeClr val="tx1"/>
          </a:solidFill>
          <a:latin typeface="+mn-lt"/>
          <a:ea typeface="+mn-ea"/>
          <a:cs typeface="+mn-cs"/>
        </a:defRPr>
      </a:lvl2pPr>
      <a:lvl3pPr marL="2926080" algn="l" defTabSz="2926080" rtl="0" eaLnBrk="1" latinLnBrk="0" hangingPunct="1">
        <a:defRPr sz="5760" kern="1200">
          <a:solidFill>
            <a:schemeClr val="tx1"/>
          </a:solidFill>
          <a:latin typeface="+mn-lt"/>
          <a:ea typeface="+mn-ea"/>
          <a:cs typeface="+mn-cs"/>
        </a:defRPr>
      </a:lvl3pPr>
      <a:lvl4pPr marL="4389120" algn="l" defTabSz="2926080" rtl="0" eaLnBrk="1" latinLnBrk="0" hangingPunct="1">
        <a:defRPr sz="5760" kern="1200">
          <a:solidFill>
            <a:schemeClr val="tx1"/>
          </a:solidFill>
          <a:latin typeface="+mn-lt"/>
          <a:ea typeface="+mn-ea"/>
          <a:cs typeface="+mn-cs"/>
        </a:defRPr>
      </a:lvl4pPr>
      <a:lvl5pPr marL="5852160" algn="l" defTabSz="2926080" rtl="0" eaLnBrk="1" latinLnBrk="0" hangingPunct="1">
        <a:defRPr sz="5760" kern="1200">
          <a:solidFill>
            <a:schemeClr val="tx1"/>
          </a:solidFill>
          <a:latin typeface="+mn-lt"/>
          <a:ea typeface="+mn-ea"/>
          <a:cs typeface="+mn-cs"/>
        </a:defRPr>
      </a:lvl5pPr>
      <a:lvl6pPr marL="7315200" algn="l" defTabSz="2926080" rtl="0" eaLnBrk="1" latinLnBrk="0" hangingPunct="1">
        <a:defRPr sz="5760" kern="1200">
          <a:solidFill>
            <a:schemeClr val="tx1"/>
          </a:solidFill>
          <a:latin typeface="+mn-lt"/>
          <a:ea typeface="+mn-ea"/>
          <a:cs typeface="+mn-cs"/>
        </a:defRPr>
      </a:lvl6pPr>
      <a:lvl7pPr marL="8778240" algn="l" defTabSz="2926080" rtl="0" eaLnBrk="1" latinLnBrk="0" hangingPunct="1">
        <a:defRPr sz="5760" kern="1200">
          <a:solidFill>
            <a:schemeClr val="tx1"/>
          </a:solidFill>
          <a:latin typeface="+mn-lt"/>
          <a:ea typeface="+mn-ea"/>
          <a:cs typeface="+mn-cs"/>
        </a:defRPr>
      </a:lvl7pPr>
      <a:lvl8pPr marL="10241280" algn="l" defTabSz="2926080" rtl="0" eaLnBrk="1" latinLnBrk="0" hangingPunct="1">
        <a:defRPr sz="5760" kern="1200">
          <a:solidFill>
            <a:schemeClr val="tx1"/>
          </a:solidFill>
          <a:latin typeface="+mn-lt"/>
          <a:ea typeface="+mn-ea"/>
          <a:cs typeface="+mn-cs"/>
        </a:defRPr>
      </a:lvl8pPr>
      <a:lvl9pPr marL="11704320" algn="l" defTabSz="2926080" rtl="0" eaLnBrk="1" latinLnBrk="0" hangingPunct="1">
        <a:defRPr sz="57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13" Type="http://schemas.microsoft.com/office/2007/relationships/hdphoto" Target="../media/hdphoto3.wdp"/><Relationship Id="rId18" Type="http://schemas.microsoft.com/office/2007/relationships/hdphoto" Target="../media/hdphoto8.wdp"/><Relationship Id="rId26" Type="http://schemas.microsoft.com/office/2007/relationships/hdphoto" Target="../media/hdphoto13.wdp"/><Relationship Id="rId3" Type="http://schemas.openxmlformats.org/officeDocument/2006/relationships/image" Target="../media/image1.jpg"/><Relationship Id="rId21" Type="http://schemas.microsoft.com/office/2007/relationships/hdphoto" Target="../media/hdphoto10.wdp"/><Relationship Id="rId7" Type="http://schemas.openxmlformats.org/officeDocument/2006/relationships/image" Target="../media/image3.jpeg"/><Relationship Id="rId12" Type="http://schemas.microsoft.com/office/2007/relationships/hdphoto" Target="../media/hdphoto2.wdp"/><Relationship Id="rId17" Type="http://schemas.microsoft.com/office/2007/relationships/hdphoto" Target="../media/hdphoto7.wdp"/><Relationship Id="rId25" Type="http://schemas.openxmlformats.org/officeDocument/2006/relationships/image" Target="../media/image9.jpeg"/><Relationship Id="rId2" Type="http://schemas.openxmlformats.org/officeDocument/2006/relationships/notesSlide" Target="../notesSlides/notesSlide1.xml"/><Relationship Id="rId16" Type="http://schemas.microsoft.com/office/2007/relationships/hdphoto" Target="../media/hdphoto6.wdp"/><Relationship Id="rId20" Type="http://schemas.microsoft.com/office/2007/relationships/hdphoto" Target="../media/hdphoto9.wdp"/><Relationship Id="rId29" Type="http://schemas.microsoft.com/office/2007/relationships/hdphoto" Target="../media/hdphoto14.wdp"/><Relationship Id="rId1" Type="http://schemas.openxmlformats.org/officeDocument/2006/relationships/slideLayout" Target="../slideLayouts/slideLayout1.xml"/><Relationship Id="rId6" Type="http://schemas.openxmlformats.org/officeDocument/2006/relationships/image" Target="../media/image2.jpeg"/><Relationship Id="rId11" Type="http://schemas.openxmlformats.org/officeDocument/2006/relationships/image" Target="../media/image6.png"/><Relationship Id="rId24" Type="http://schemas.microsoft.com/office/2007/relationships/hdphoto" Target="../media/hdphoto12.wdp"/><Relationship Id="rId5" Type="http://schemas.openxmlformats.org/officeDocument/2006/relationships/hyperlink" Target="mailto:otsumaya@hawaii.edu*" TargetMode="External"/><Relationship Id="rId15" Type="http://schemas.microsoft.com/office/2007/relationships/hdphoto" Target="../media/hdphoto5.wdp"/><Relationship Id="rId23" Type="http://schemas.openxmlformats.org/officeDocument/2006/relationships/image" Target="../media/image8.jpeg"/><Relationship Id="rId28" Type="http://schemas.openxmlformats.org/officeDocument/2006/relationships/image" Target="../media/image11.png"/><Relationship Id="rId10" Type="http://schemas.microsoft.com/office/2007/relationships/hdphoto" Target="../media/hdphoto1.wdp"/><Relationship Id="rId19" Type="http://schemas.openxmlformats.org/officeDocument/2006/relationships/image" Target="../media/image7.png"/><Relationship Id="rId31" Type="http://schemas.openxmlformats.org/officeDocument/2006/relationships/image" Target="../media/image13.jpg"/><Relationship Id="rId4" Type="http://schemas.openxmlformats.org/officeDocument/2006/relationships/hyperlink" Target="https://www.whatsthatfish.com/image/view/33404" TargetMode="External"/><Relationship Id="rId9" Type="http://schemas.openxmlformats.org/officeDocument/2006/relationships/image" Target="../media/image5.png"/><Relationship Id="rId14" Type="http://schemas.microsoft.com/office/2007/relationships/hdphoto" Target="../media/hdphoto4.wdp"/><Relationship Id="rId22" Type="http://schemas.microsoft.com/office/2007/relationships/hdphoto" Target="../media/hdphoto11.wdp"/><Relationship Id="rId27" Type="http://schemas.openxmlformats.org/officeDocument/2006/relationships/image" Target="../media/image10.png"/><Relationship Id="rId30" Type="http://schemas.openxmlformats.org/officeDocument/2006/relationships/image" Target="../media/image12.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E4C5DEC-F463-61A3-C603-EE0CBE13AA03}"/>
              </a:ext>
            </a:extLst>
          </p:cNvPr>
          <p:cNvPicPr>
            <a:picLocks noChangeAspect="1"/>
          </p:cNvPicPr>
          <p:nvPr/>
        </p:nvPicPr>
        <p:blipFill>
          <a:blip r:embed="rId3">
            <a:alphaModFix amt="35000"/>
            <a:extLst>
              <a:ext uri="{837473B0-CC2E-450A-ABE3-18F120FF3D39}">
                <a1611:picAttrSrcUrl xmlns:a1611="http://schemas.microsoft.com/office/drawing/2016/11/main" r:id="rId4"/>
              </a:ext>
            </a:extLst>
          </a:blip>
          <a:srcRect b="261"/>
          <a:stretch/>
        </p:blipFill>
        <p:spPr>
          <a:xfrm>
            <a:off x="0" y="0"/>
            <a:ext cx="29260800" cy="27844581"/>
          </a:xfrm>
          <a:prstGeom prst="rect">
            <a:avLst/>
          </a:prstGeom>
        </p:spPr>
      </p:pic>
      <p:pic>
        <p:nvPicPr>
          <p:cNvPr id="1104" name="Picture 1103">
            <a:extLst>
              <a:ext uri="{FF2B5EF4-FFF2-40B4-BE49-F238E27FC236}">
                <a16:creationId xmlns:a16="http://schemas.microsoft.com/office/drawing/2014/main" id="{7D6E154E-4225-18FB-191F-95C56815B3A5}"/>
              </a:ext>
            </a:extLst>
          </p:cNvPr>
          <p:cNvPicPr>
            <a:picLocks noChangeAspect="1"/>
          </p:cNvPicPr>
          <p:nvPr/>
        </p:nvPicPr>
        <p:blipFill>
          <a:blip r:embed="rId3">
            <a:alphaModFix amt="50000"/>
            <a:extLst>
              <a:ext uri="{837473B0-CC2E-450A-ABE3-18F120FF3D39}">
                <a1611:picAttrSrcUrl xmlns:a1611="http://schemas.microsoft.com/office/drawing/2016/11/main" r:id="rId4"/>
              </a:ext>
            </a:extLst>
          </a:blip>
          <a:srcRect t="42408" b="43"/>
          <a:stretch/>
        </p:blipFill>
        <p:spPr>
          <a:xfrm>
            <a:off x="-5257" y="27831891"/>
            <a:ext cx="29266057" cy="16066401"/>
          </a:xfrm>
          <a:prstGeom prst="rect">
            <a:avLst/>
          </a:prstGeom>
        </p:spPr>
      </p:pic>
      <p:sp>
        <p:nvSpPr>
          <p:cNvPr id="30" name="Rectangle 29">
            <a:extLst>
              <a:ext uri="{FF2B5EF4-FFF2-40B4-BE49-F238E27FC236}">
                <a16:creationId xmlns:a16="http://schemas.microsoft.com/office/drawing/2014/main" id="{15E01AB5-6181-E94E-5E86-967A2F400C55}"/>
              </a:ext>
            </a:extLst>
          </p:cNvPr>
          <p:cNvSpPr/>
          <p:nvPr/>
        </p:nvSpPr>
        <p:spPr>
          <a:xfrm>
            <a:off x="449913" y="7433693"/>
            <a:ext cx="13860598" cy="15767073"/>
          </a:xfrm>
          <a:prstGeom prst="rect">
            <a:avLst/>
          </a:prstGeom>
          <a:solidFill>
            <a:schemeClr val="bg1"/>
          </a:solidFill>
          <a:ln w="508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98DADD8C-F02F-CD94-71F5-7E1EA9B8F4AC}"/>
              </a:ext>
            </a:extLst>
          </p:cNvPr>
          <p:cNvSpPr txBox="1"/>
          <p:nvPr/>
        </p:nvSpPr>
        <p:spPr>
          <a:xfrm>
            <a:off x="613292" y="7552958"/>
            <a:ext cx="13533840" cy="3785652"/>
          </a:xfrm>
          <a:prstGeom prst="rect">
            <a:avLst/>
          </a:prstGeom>
          <a:noFill/>
          <a:ln w="38100">
            <a:noFill/>
          </a:ln>
        </p:spPr>
        <p:txBody>
          <a:bodyPr wrap="square" rtlCol="0">
            <a:spAutoFit/>
          </a:bodyPr>
          <a:lstStyle/>
          <a:p>
            <a:pPr rtl="0" fontAlgn="base">
              <a:spcBef>
                <a:spcPts val="0"/>
              </a:spcBef>
              <a:spcAft>
                <a:spcPts val="0"/>
              </a:spcAft>
            </a:pPr>
            <a:endParaRPr lang="en-US" sz="2400" i="1" u="none" strike="noStrike" dirty="0">
              <a:solidFill>
                <a:srgbClr val="000000"/>
              </a:solidFill>
              <a:effectLst/>
              <a:latin typeface="Arial" panose="020B0604020202020204" pitchFamily="34" charset="0"/>
              <a:cs typeface="Arial" panose="020B0604020202020204" pitchFamily="34" charset="0"/>
            </a:endParaRPr>
          </a:p>
          <a:p>
            <a:pPr marL="342900" indent="-342900" fontAlgn="base">
              <a:buFont typeface="Arial" panose="020B0604020202020204" pitchFamily="34" charset="0"/>
              <a:buChar char="•"/>
            </a:pPr>
            <a:r>
              <a:rPr lang="en-US" sz="2400" u="none" strike="noStrike" dirty="0" err="1">
                <a:solidFill>
                  <a:srgbClr val="000000"/>
                </a:solidFill>
                <a:effectLst/>
                <a:latin typeface="Arial" panose="020B0604020202020204" pitchFamily="34" charset="0"/>
                <a:cs typeface="Arial" panose="020B0604020202020204" pitchFamily="34" charset="0"/>
              </a:rPr>
              <a:t>Bluestripe</a:t>
            </a:r>
            <a:r>
              <a:rPr lang="en-US" sz="2400" u="none" strike="noStrike" dirty="0">
                <a:solidFill>
                  <a:srgbClr val="000000"/>
                </a:solidFill>
                <a:effectLst/>
                <a:latin typeface="Arial" panose="020B0604020202020204" pitchFamily="34" charset="0"/>
                <a:cs typeface="Arial" panose="020B0604020202020204" pitchFamily="34" charset="0"/>
              </a:rPr>
              <a:t> Snapper or </a:t>
            </a:r>
            <a:r>
              <a:rPr lang="en-US" sz="2400" u="none" strike="noStrike" dirty="0" err="1">
                <a:solidFill>
                  <a:srgbClr val="000000"/>
                </a:solidFill>
                <a:effectLst/>
                <a:latin typeface="Arial" panose="020B0604020202020204" pitchFamily="34" charset="0"/>
                <a:cs typeface="Arial" panose="020B0604020202020204" pitchFamily="34" charset="0"/>
              </a:rPr>
              <a:t>Taʻape</a:t>
            </a:r>
            <a:r>
              <a:rPr lang="en-US" sz="2400" u="none" strike="noStrike" dirty="0">
                <a:solidFill>
                  <a:srgbClr val="000000"/>
                </a:solidFill>
                <a:effectLst/>
                <a:latin typeface="Arial" panose="020B0604020202020204" pitchFamily="34" charset="0"/>
                <a:cs typeface="Arial" panose="020B0604020202020204" pitchFamily="34" charset="0"/>
              </a:rPr>
              <a:t> (</a:t>
            </a:r>
            <a:r>
              <a:rPr lang="en-US" sz="2400" i="1" u="none" strike="noStrike" dirty="0">
                <a:solidFill>
                  <a:srgbClr val="000000"/>
                </a:solidFill>
                <a:effectLst/>
                <a:latin typeface="Arial" panose="020B0604020202020204" pitchFamily="34" charset="0"/>
                <a:cs typeface="Arial" panose="020B0604020202020204" pitchFamily="34" charset="0"/>
              </a:rPr>
              <a:t>Lutjanus </a:t>
            </a:r>
            <a:r>
              <a:rPr lang="en-US" sz="2400" i="1" u="none" strike="noStrike" dirty="0" err="1">
                <a:solidFill>
                  <a:srgbClr val="000000"/>
                </a:solidFill>
                <a:effectLst/>
                <a:latin typeface="Arial" panose="020B0604020202020204" pitchFamily="34" charset="0"/>
                <a:cs typeface="Arial" panose="020B0604020202020204" pitchFamily="34" charset="0"/>
              </a:rPr>
              <a:t>kasmira</a:t>
            </a:r>
            <a:r>
              <a:rPr lang="en-US" sz="2400" u="none" strike="noStrike" dirty="0">
                <a:solidFill>
                  <a:srgbClr val="000000"/>
                </a:solidFill>
                <a:effectLst/>
                <a:latin typeface="Arial" panose="020B0604020202020204" pitchFamily="34" charset="0"/>
                <a:cs typeface="Arial" panose="020B0604020202020204" pitchFamily="34" charset="0"/>
              </a:rPr>
              <a:t>) and Blacktail Snapper or </a:t>
            </a:r>
            <a:r>
              <a:rPr lang="en-US" sz="2400" u="none" strike="noStrike" dirty="0" err="1">
                <a:solidFill>
                  <a:srgbClr val="000000"/>
                </a:solidFill>
                <a:effectLst/>
                <a:latin typeface="Arial" panose="020B0604020202020204" pitchFamily="34" charset="0"/>
                <a:cs typeface="Arial" panose="020B0604020202020204" pitchFamily="34" charset="0"/>
              </a:rPr>
              <a:t>Toʻau</a:t>
            </a:r>
            <a:r>
              <a:rPr lang="en-US" sz="2400" u="none" strike="noStrike" dirty="0">
                <a:solidFill>
                  <a:srgbClr val="000000"/>
                </a:solidFill>
                <a:effectLst/>
                <a:latin typeface="Arial" panose="020B0604020202020204" pitchFamily="34" charset="0"/>
                <a:cs typeface="Arial" panose="020B0604020202020204" pitchFamily="34" charset="0"/>
              </a:rPr>
              <a:t> (</a:t>
            </a:r>
            <a:r>
              <a:rPr lang="en-US" sz="2400" i="1" u="none" strike="noStrike" dirty="0">
                <a:solidFill>
                  <a:srgbClr val="000000"/>
                </a:solidFill>
                <a:effectLst/>
                <a:latin typeface="Arial" panose="020B0604020202020204" pitchFamily="34" charset="0"/>
                <a:cs typeface="Arial" panose="020B0604020202020204" pitchFamily="34" charset="0"/>
              </a:rPr>
              <a:t>L. fulvus</a:t>
            </a:r>
            <a:r>
              <a:rPr lang="en-US" sz="2400" u="none" strike="noStrike" dirty="0">
                <a:solidFill>
                  <a:srgbClr val="000000"/>
                </a:solidFill>
                <a:effectLst/>
                <a:latin typeface="Arial" panose="020B0604020202020204" pitchFamily="34" charset="0"/>
                <a:cs typeface="Arial" panose="020B0604020202020204" pitchFamily="34" charset="0"/>
              </a:rPr>
              <a:t>) were introduced to </a:t>
            </a:r>
            <a:r>
              <a:rPr lang="en-US" sz="2400" u="none" strike="noStrike" dirty="0" err="1">
                <a:solidFill>
                  <a:srgbClr val="000000"/>
                </a:solidFill>
                <a:effectLst/>
                <a:latin typeface="Arial" panose="020B0604020202020204" pitchFamily="34" charset="0"/>
                <a:cs typeface="Arial" panose="020B0604020202020204" pitchFamily="34" charset="0"/>
              </a:rPr>
              <a:t>Hawaiʻi</a:t>
            </a:r>
            <a:r>
              <a:rPr lang="en-US" sz="2400" u="none" strike="noStrike" dirty="0">
                <a:solidFill>
                  <a:srgbClr val="000000"/>
                </a:solidFill>
                <a:effectLst/>
                <a:latin typeface="Arial" panose="020B0604020202020204" pitchFamily="34" charset="0"/>
                <a:cs typeface="Arial" panose="020B0604020202020204" pitchFamily="34" charset="0"/>
              </a:rPr>
              <a:t> in the 1950ʻs from French Polynesia for fisheries enhancement.</a:t>
            </a:r>
            <a:r>
              <a:rPr lang="en-US" sz="2400" u="none" strike="noStrike" baseline="30000" dirty="0">
                <a:solidFill>
                  <a:srgbClr val="000000"/>
                </a:solidFill>
                <a:effectLst/>
                <a:latin typeface="Arial" panose="020B0604020202020204" pitchFamily="34" charset="0"/>
                <a:cs typeface="Arial" panose="020B0604020202020204" pitchFamily="34" charset="0"/>
              </a:rPr>
              <a:t>1</a:t>
            </a:r>
            <a:endParaRPr lang="en-US" sz="2400" u="none" strike="noStrike" dirty="0">
              <a:solidFill>
                <a:srgbClr val="000000"/>
              </a:solidFill>
              <a:effectLst/>
              <a:latin typeface="Arial" panose="020B0604020202020204" pitchFamily="34" charset="0"/>
              <a:cs typeface="Arial" panose="020B0604020202020204" pitchFamily="34" charset="0"/>
            </a:endParaRPr>
          </a:p>
          <a:p>
            <a:pPr marL="342900" indent="-342900" fontAlgn="base">
              <a:buFont typeface="Arial" panose="020B0604020202020204" pitchFamily="34" charset="0"/>
              <a:buChar char="•"/>
            </a:pPr>
            <a:r>
              <a:rPr lang="en-US" sz="2400" u="none" strike="noStrike" dirty="0">
                <a:solidFill>
                  <a:srgbClr val="000000"/>
                </a:solidFill>
                <a:effectLst/>
                <a:latin typeface="Arial" panose="020B0604020202020204" pitchFamily="34" charset="0"/>
                <a:cs typeface="Arial" panose="020B0604020202020204" pitchFamily="34" charset="0"/>
              </a:rPr>
              <a:t>Both species are loosely considered “invasive” despite mixed evidence of competition with and predation on native species.</a:t>
            </a:r>
          </a:p>
          <a:p>
            <a:pPr marL="342900" indent="-342900" rtl="0" fontAlgn="base">
              <a:spcBef>
                <a:spcPts val="0"/>
              </a:spcBef>
              <a:spcAft>
                <a:spcPts val="0"/>
              </a:spcAft>
              <a:buFont typeface="Arial" panose="020B0604020202020204" pitchFamily="34" charset="0"/>
              <a:buChar char="•"/>
            </a:pPr>
            <a:r>
              <a:rPr lang="en-US" sz="2400" i="1" dirty="0">
                <a:latin typeface="Arial" panose="020B0604020202020204" pitchFamily="34" charset="0"/>
                <a:cs typeface="Arial" panose="020B0604020202020204" pitchFamily="34" charset="0"/>
              </a:rPr>
              <a:t>L. </a:t>
            </a:r>
            <a:r>
              <a:rPr lang="en-US" sz="2400" i="1" dirty="0" err="1">
                <a:latin typeface="Arial" panose="020B0604020202020204" pitchFamily="34" charset="0"/>
                <a:cs typeface="Arial" panose="020B0604020202020204" pitchFamily="34" charset="0"/>
              </a:rPr>
              <a:t>kasmira</a:t>
            </a:r>
            <a:r>
              <a:rPr lang="en-US" sz="2400" i="1" dirty="0">
                <a:latin typeface="Arial" panose="020B0604020202020204" pitchFamily="34" charset="0"/>
                <a:cs typeface="Arial" panose="020B0604020202020204" pitchFamily="34" charset="0"/>
              </a:rPr>
              <a:t> </a:t>
            </a:r>
            <a:r>
              <a:rPr lang="en-US" sz="2400" dirty="0">
                <a:latin typeface="Arial" panose="020B0604020202020204" pitchFamily="34" charset="0"/>
                <a:cs typeface="Arial" panose="020B0604020202020204" pitchFamily="34" charset="0"/>
              </a:rPr>
              <a:t>observed at shallow waters at all islands/atolls of the Main Hawaiian Islands (MHI) and Northwestern Hawaiian Islands (NWHI) except </a:t>
            </a:r>
            <a:r>
              <a:rPr lang="en-US" sz="2400" dirty="0" err="1">
                <a:latin typeface="Arial" panose="020B0604020202020204" pitchFamily="34" charset="0"/>
                <a:cs typeface="Arial" panose="020B0604020202020204" pitchFamily="34" charset="0"/>
              </a:rPr>
              <a:t>ʻŌnū</a:t>
            </a:r>
            <a:r>
              <a:rPr lang="en-US" sz="2400" dirty="0">
                <a:latin typeface="Arial" panose="020B0604020202020204" pitchFamily="34" charset="0"/>
                <a:cs typeface="Arial" panose="020B0604020202020204" pitchFamily="34" charset="0"/>
              </a:rPr>
              <a:t> (Gardner Pinnacles), </a:t>
            </a:r>
            <a:r>
              <a:rPr lang="en-US" sz="2400" dirty="0" err="1">
                <a:latin typeface="Arial" panose="020B0604020202020204" pitchFamily="34" charset="0"/>
                <a:cs typeface="Arial" panose="020B0604020202020204" pitchFamily="34" charset="0"/>
              </a:rPr>
              <a:t>Kamole</a:t>
            </a:r>
            <a:r>
              <a:rPr lang="en-US" sz="2400" dirty="0">
                <a:latin typeface="Arial" panose="020B0604020202020204" pitchFamily="34" charset="0"/>
                <a:cs typeface="Arial" panose="020B0604020202020204" pitchFamily="34" charset="0"/>
              </a:rPr>
              <a:t> (Laysan Island), and </a:t>
            </a:r>
            <a:r>
              <a:rPr lang="en-US" sz="2400" dirty="0" err="1">
                <a:latin typeface="Arial" panose="020B0604020202020204" pitchFamily="34" charset="0"/>
                <a:cs typeface="Arial" panose="020B0604020202020204" pitchFamily="34" charset="0"/>
              </a:rPr>
              <a:t>Kamokuokamohoaliʻi</a:t>
            </a:r>
            <a:r>
              <a:rPr lang="en-US" sz="2400" dirty="0">
                <a:latin typeface="Arial" panose="020B0604020202020204" pitchFamily="34" charset="0"/>
                <a:cs typeface="Arial" panose="020B0604020202020204" pitchFamily="34" charset="0"/>
              </a:rPr>
              <a:t> (Maro Reef)</a:t>
            </a:r>
            <a:r>
              <a:rPr lang="en-US" sz="2400" baseline="30000" dirty="0">
                <a:latin typeface="Arial" panose="020B0604020202020204" pitchFamily="34" charset="0"/>
                <a:cs typeface="Arial" panose="020B0604020202020204" pitchFamily="34" charset="0"/>
              </a:rPr>
              <a:t>2</a:t>
            </a:r>
            <a:r>
              <a:rPr lang="en-US" sz="2400" dirty="0">
                <a:latin typeface="Arial" panose="020B0604020202020204" pitchFamily="34" charset="0"/>
                <a:cs typeface="Arial" panose="020B0604020202020204" pitchFamily="34" charset="0"/>
              </a:rPr>
              <a:t>. Not observed at mesophotic depths (45-100 m) beyond Lalo (French Frigate Shoals), where reefs are dominated by endemic fish</a:t>
            </a:r>
            <a:r>
              <a:rPr lang="en-US" sz="2400" baseline="30000" dirty="0">
                <a:latin typeface="Arial" panose="020B0604020202020204" pitchFamily="34" charset="0"/>
                <a:cs typeface="Arial" panose="020B0604020202020204" pitchFamily="34" charset="0"/>
              </a:rPr>
              <a:t>3 </a:t>
            </a:r>
            <a:r>
              <a:rPr lang="en-US" sz="2400" dirty="0">
                <a:latin typeface="Arial" panose="020B0604020202020204" pitchFamily="34" charset="0"/>
                <a:cs typeface="Arial" panose="020B0604020202020204" pitchFamily="34" charset="0"/>
              </a:rPr>
              <a:t>(</a:t>
            </a:r>
            <a:r>
              <a:rPr lang="en-US" sz="2400" b="1" dirty="0">
                <a:latin typeface="Arial" panose="020B0604020202020204" pitchFamily="34" charset="0"/>
                <a:cs typeface="Arial" panose="020B0604020202020204" pitchFamily="34" charset="0"/>
              </a:rPr>
              <a:t>Fig. 1</a:t>
            </a:r>
            <a:r>
              <a:rPr lang="en-US" sz="2400" dirty="0">
                <a:latin typeface="Arial" panose="020B0604020202020204" pitchFamily="34" charset="0"/>
                <a:cs typeface="Arial" panose="020B0604020202020204" pitchFamily="34" charset="0"/>
              </a:rPr>
              <a:t>).</a:t>
            </a:r>
            <a:endParaRPr lang="en-US" sz="2400" u="none" strike="noStrike" dirty="0">
              <a:solidFill>
                <a:srgbClr val="000000"/>
              </a:solidFill>
              <a:effectLst/>
              <a:latin typeface="Arial" panose="020B0604020202020204" pitchFamily="34" charset="0"/>
              <a:cs typeface="Arial" panose="020B0604020202020204" pitchFamily="34" charset="0"/>
            </a:endParaRPr>
          </a:p>
          <a:p>
            <a:pPr marL="342900" indent="-342900" rtl="0" fontAlgn="base">
              <a:spcBef>
                <a:spcPts val="0"/>
              </a:spcBef>
              <a:spcAft>
                <a:spcPts val="0"/>
              </a:spcAft>
              <a:buFont typeface="Arial" panose="020B0604020202020204" pitchFamily="34" charset="0"/>
              <a:buChar char="•"/>
            </a:pPr>
            <a:r>
              <a:rPr lang="en-US" sz="2400" i="1" dirty="0">
                <a:latin typeface="Arial" panose="020B0604020202020204" pitchFamily="34" charset="0"/>
                <a:cs typeface="Arial" panose="020B0604020202020204" pitchFamily="34" charset="0"/>
              </a:rPr>
              <a:t>L. fulvus </a:t>
            </a:r>
            <a:r>
              <a:rPr lang="en-US" sz="2400" dirty="0">
                <a:latin typeface="Arial" panose="020B0604020202020204" pitchFamily="34" charset="0"/>
                <a:cs typeface="Arial" panose="020B0604020202020204" pitchFamily="34" charset="0"/>
              </a:rPr>
              <a:t>observed in shallow waters (&lt;45 m) only, up to Lalo (</a:t>
            </a:r>
            <a:r>
              <a:rPr lang="en-US" sz="2400" b="1" dirty="0">
                <a:latin typeface="Arial" panose="020B0604020202020204" pitchFamily="34" charset="0"/>
                <a:cs typeface="Arial" panose="020B0604020202020204" pitchFamily="34" charset="0"/>
              </a:rPr>
              <a:t>Fig. 1</a:t>
            </a:r>
            <a:r>
              <a:rPr lang="en-US" sz="2400" dirty="0">
                <a:latin typeface="Arial" panose="020B0604020202020204" pitchFamily="34" charset="0"/>
                <a:cs typeface="Arial" panose="020B0604020202020204" pitchFamily="34" charset="0"/>
              </a:rPr>
              <a:t>).</a:t>
            </a:r>
            <a:endParaRPr lang="en-US" sz="2400" u="none" strike="noStrike" dirty="0">
              <a:solidFill>
                <a:srgbClr val="000000"/>
              </a:solidFill>
              <a:effectLst/>
              <a:latin typeface="Arial" panose="020B0604020202020204" pitchFamily="34" charset="0"/>
              <a:cs typeface="Arial" panose="020B0604020202020204" pitchFamily="34" charset="0"/>
            </a:endParaRPr>
          </a:p>
        </p:txBody>
      </p:sp>
      <p:sp>
        <p:nvSpPr>
          <p:cNvPr id="33" name="TextBox 32">
            <a:extLst>
              <a:ext uri="{FF2B5EF4-FFF2-40B4-BE49-F238E27FC236}">
                <a16:creationId xmlns:a16="http://schemas.microsoft.com/office/drawing/2014/main" id="{1FC3C35B-C94D-5C7E-EA71-145124D6C014}"/>
              </a:ext>
            </a:extLst>
          </p:cNvPr>
          <p:cNvSpPr txBox="1"/>
          <p:nvPr/>
        </p:nvSpPr>
        <p:spPr>
          <a:xfrm>
            <a:off x="5531728" y="7100537"/>
            <a:ext cx="3504018" cy="646331"/>
          </a:xfrm>
          <a:prstGeom prst="rect">
            <a:avLst/>
          </a:prstGeom>
          <a:solidFill>
            <a:schemeClr val="bg1"/>
          </a:solidFill>
          <a:ln w="50800">
            <a:solidFill>
              <a:schemeClr val="accent1"/>
            </a:solidFill>
          </a:ln>
        </p:spPr>
        <p:txBody>
          <a:bodyPr wrap="square" rtlCol="0">
            <a:spAutoFit/>
          </a:bodyPr>
          <a:lstStyle/>
          <a:p>
            <a:pPr algn="ctr"/>
            <a:r>
              <a:rPr lang="en-US" sz="3600" dirty="0">
                <a:latin typeface="Arial" panose="020B0604020202020204" pitchFamily="34" charset="0"/>
                <a:cs typeface="Arial" panose="020B0604020202020204" pitchFamily="34" charset="0"/>
              </a:rPr>
              <a:t>BACKGROUND</a:t>
            </a:r>
          </a:p>
        </p:txBody>
      </p:sp>
      <p:sp>
        <p:nvSpPr>
          <p:cNvPr id="3" name="Subtitle 2">
            <a:extLst>
              <a:ext uri="{FF2B5EF4-FFF2-40B4-BE49-F238E27FC236}">
                <a16:creationId xmlns:a16="http://schemas.microsoft.com/office/drawing/2014/main" id="{400923DB-5DDC-6CAB-B7F3-79C0503FDB08}"/>
              </a:ext>
            </a:extLst>
          </p:cNvPr>
          <p:cNvSpPr>
            <a:spLocks noGrp="1"/>
          </p:cNvSpPr>
          <p:nvPr>
            <p:ph type="subTitle" idx="1"/>
          </p:nvPr>
        </p:nvSpPr>
        <p:spPr>
          <a:xfrm>
            <a:off x="514878" y="566566"/>
            <a:ext cx="28211602" cy="6510730"/>
          </a:xfrm>
        </p:spPr>
        <p:txBody>
          <a:bodyPr>
            <a:normAutofit lnSpcReduction="10000"/>
          </a:bodyPr>
          <a:lstStyle/>
          <a:p>
            <a:pPr algn="ctr" rtl="0">
              <a:spcBef>
                <a:spcPts val="0"/>
              </a:spcBef>
              <a:spcAft>
                <a:spcPts val="0"/>
              </a:spcAft>
            </a:pPr>
            <a:r>
              <a:rPr lang="en-US" sz="8500" u="none" strike="noStrike" dirty="0">
                <a:solidFill>
                  <a:srgbClr val="000000"/>
                </a:solidFill>
                <a:effectLst/>
                <a:latin typeface="Arial" panose="020B0604020202020204" pitchFamily="34" charset="0"/>
                <a:cs typeface="Arial" panose="020B0604020202020204" pitchFamily="34" charset="0"/>
              </a:rPr>
              <a:t>Species Distribution Modeling of Non-Native Snappers (</a:t>
            </a:r>
            <a:r>
              <a:rPr lang="en-US" sz="8500" i="1" u="none" strike="noStrike" dirty="0">
                <a:solidFill>
                  <a:srgbClr val="000000"/>
                </a:solidFill>
                <a:effectLst/>
                <a:latin typeface="Arial" panose="020B0604020202020204" pitchFamily="34" charset="0"/>
                <a:cs typeface="Arial" panose="020B0604020202020204" pitchFamily="34" charset="0"/>
              </a:rPr>
              <a:t>Lutjanus</a:t>
            </a:r>
            <a:r>
              <a:rPr lang="en-US" sz="8500" u="none" strike="noStrike" dirty="0">
                <a:solidFill>
                  <a:srgbClr val="000000"/>
                </a:solidFill>
                <a:effectLst/>
                <a:latin typeface="Arial" panose="020B0604020202020204" pitchFamily="34" charset="0"/>
                <a:cs typeface="Arial" panose="020B0604020202020204" pitchFamily="34" charset="0"/>
              </a:rPr>
              <a:t> spp.) in the Hawaiian Archipelago</a:t>
            </a:r>
          </a:p>
          <a:p>
            <a:pPr algn="ctr" rtl="0">
              <a:spcBef>
                <a:spcPts val="0"/>
              </a:spcBef>
              <a:spcAft>
                <a:spcPts val="0"/>
              </a:spcAft>
            </a:pPr>
            <a:endParaRPr lang="en-US" sz="1600" dirty="0">
              <a:effectLst/>
              <a:cs typeface="Arial" panose="020B0604020202020204" pitchFamily="34" charset="0"/>
            </a:endParaRPr>
          </a:p>
          <a:p>
            <a:pPr algn="ctr" rtl="0">
              <a:spcBef>
                <a:spcPts val="0"/>
              </a:spcBef>
              <a:spcAft>
                <a:spcPts val="0"/>
              </a:spcAft>
            </a:pPr>
            <a:r>
              <a:rPr lang="en-US" sz="5400" u="none" strike="noStrike" dirty="0">
                <a:solidFill>
                  <a:srgbClr val="000000"/>
                </a:solidFill>
                <a:effectLst/>
                <a:latin typeface="Arial" panose="020B0604020202020204" pitchFamily="34" charset="0"/>
                <a:cs typeface="Arial" panose="020B0604020202020204" pitchFamily="34" charset="0"/>
              </a:rPr>
              <a:t>Maya S. Otsu</a:t>
            </a:r>
            <a:r>
              <a:rPr lang="en-US" sz="5400" u="none" strike="noStrike" baseline="30000" dirty="0">
                <a:solidFill>
                  <a:srgbClr val="000000"/>
                </a:solidFill>
                <a:effectLst/>
                <a:latin typeface="Arial" panose="020B0604020202020204" pitchFamily="34" charset="0"/>
                <a:cs typeface="Arial" panose="020B0604020202020204" pitchFamily="34" charset="0"/>
              </a:rPr>
              <a:t>1*</a:t>
            </a:r>
            <a:r>
              <a:rPr lang="en-US" sz="5400" u="none" strike="noStrike" dirty="0">
                <a:solidFill>
                  <a:srgbClr val="000000"/>
                </a:solidFill>
                <a:effectLst/>
                <a:latin typeface="Arial" panose="020B0604020202020204" pitchFamily="34" charset="0"/>
                <a:cs typeface="Arial" panose="020B0604020202020204" pitchFamily="34" charset="0"/>
              </a:rPr>
              <a:t>, Justin J. Suca</a:t>
            </a:r>
            <a:r>
              <a:rPr lang="en-US" sz="5400" u="none" strike="noStrike" baseline="30000" dirty="0">
                <a:solidFill>
                  <a:srgbClr val="000000"/>
                </a:solidFill>
                <a:effectLst/>
                <a:latin typeface="Arial" panose="020B0604020202020204" pitchFamily="34" charset="0"/>
                <a:cs typeface="Arial" panose="020B0604020202020204" pitchFamily="34" charset="0"/>
              </a:rPr>
              <a:t>2</a:t>
            </a:r>
            <a:r>
              <a:rPr lang="en-US" sz="5400" baseline="30000" dirty="0">
                <a:solidFill>
                  <a:srgbClr val="000000"/>
                </a:solidFill>
                <a:latin typeface="Arial" panose="020B0604020202020204" pitchFamily="34" charset="0"/>
                <a:cs typeface="Arial" panose="020B0604020202020204" pitchFamily="34" charset="0"/>
              </a:rPr>
              <a:t>,3,4</a:t>
            </a:r>
            <a:r>
              <a:rPr lang="en-US" sz="5400" u="none" strike="noStrike" dirty="0">
                <a:solidFill>
                  <a:srgbClr val="000000"/>
                </a:solidFill>
                <a:effectLst/>
                <a:latin typeface="Arial" panose="020B0604020202020204" pitchFamily="34" charset="0"/>
                <a:cs typeface="Arial" panose="020B0604020202020204" pitchFamily="34" charset="0"/>
              </a:rPr>
              <a:t>, Jessica N. Perelman</a:t>
            </a:r>
            <a:r>
              <a:rPr lang="en-US" sz="5400" u="none" strike="noStrike" baseline="30000" dirty="0">
                <a:solidFill>
                  <a:srgbClr val="000000"/>
                </a:solidFill>
                <a:effectLst/>
                <a:latin typeface="Arial" panose="020B0604020202020204" pitchFamily="34" charset="0"/>
                <a:cs typeface="Arial" panose="020B0604020202020204" pitchFamily="34" charset="0"/>
              </a:rPr>
              <a:t>3</a:t>
            </a:r>
            <a:r>
              <a:rPr lang="en-US" sz="5400" baseline="30000" dirty="0">
                <a:solidFill>
                  <a:srgbClr val="000000"/>
                </a:solidFill>
                <a:latin typeface="Arial" panose="020B0604020202020204" pitchFamily="34" charset="0"/>
                <a:cs typeface="Arial" panose="020B0604020202020204" pitchFamily="34" charset="0"/>
              </a:rPr>
              <a:t>,4</a:t>
            </a:r>
            <a:r>
              <a:rPr lang="en-US" sz="5400" u="none" strike="noStrike" dirty="0">
                <a:solidFill>
                  <a:srgbClr val="000000"/>
                </a:solidFill>
                <a:effectLst/>
                <a:latin typeface="Arial" panose="020B0604020202020204" pitchFamily="34" charset="0"/>
                <a:cs typeface="Arial" panose="020B0604020202020204" pitchFamily="34" charset="0"/>
              </a:rPr>
              <a:t>, </a:t>
            </a:r>
          </a:p>
          <a:p>
            <a:pPr algn="ctr" rtl="0">
              <a:spcBef>
                <a:spcPts val="0"/>
              </a:spcBef>
              <a:spcAft>
                <a:spcPts val="0"/>
              </a:spcAft>
            </a:pPr>
            <a:r>
              <a:rPr lang="en-US" sz="5400" u="none" strike="noStrike" dirty="0" err="1">
                <a:solidFill>
                  <a:srgbClr val="000000"/>
                </a:solidFill>
                <a:effectLst/>
                <a:latin typeface="Arial" panose="020B0604020202020204" pitchFamily="34" charset="0"/>
                <a:cs typeface="Arial" panose="020B0604020202020204" pitchFamily="34" charset="0"/>
              </a:rPr>
              <a:t>Kisei</a:t>
            </a:r>
            <a:r>
              <a:rPr lang="en-US" sz="5400" u="none" strike="noStrike" dirty="0">
                <a:solidFill>
                  <a:srgbClr val="000000"/>
                </a:solidFill>
                <a:effectLst/>
                <a:latin typeface="Arial" panose="020B0604020202020204" pitchFamily="34" charset="0"/>
                <a:cs typeface="Arial" panose="020B0604020202020204" pitchFamily="34" charset="0"/>
              </a:rPr>
              <a:t> R. Tanaka</a:t>
            </a:r>
            <a:r>
              <a:rPr lang="en-US" sz="5400" baseline="30000" dirty="0">
                <a:solidFill>
                  <a:srgbClr val="000000"/>
                </a:solidFill>
                <a:latin typeface="Arial" panose="020B0604020202020204" pitchFamily="34" charset="0"/>
                <a:cs typeface="Arial" panose="020B0604020202020204" pitchFamily="34" charset="0"/>
              </a:rPr>
              <a:t>4 </a:t>
            </a:r>
            <a:r>
              <a:rPr lang="en-US" sz="5400" dirty="0">
                <a:solidFill>
                  <a:srgbClr val="000000"/>
                </a:solidFill>
                <a:latin typeface="Arial" panose="020B0604020202020204" pitchFamily="34" charset="0"/>
                <a:cs typeface="Arial" panose="020B0604020202020204" pitchFamily="34" charset="0"/>
              </a:rPr>
              <a:t>and</a:t>
            </a:r>
            <a:r>
              <a:rPr lang="en-US" sz="5400" u="none" strike="noStrike" dirty="0">
                <a:solidFill>
                  <a:srgbClr val="000000"/>
                </a:solidFill>
                <a:effectLst/>
                <a:latin typeface="Arial" panose="020B0604020202020204" pitchFamily="34" charset="0"/>
                <a:cs typeface="Arial" panose="020B0604020202020204" pitchFamily="34" charset="0"/>
              </a:rPr>
              <a:t> Lillian J. Tuttle Raz</a:t>
            </a:r>
            <a:r>
              <a:rPr lang="en-US" sz="5400" u="none" strike="noStrike" baseline="30000" dirty="0">
                <a:solidFill>
                  <a:srgbClr val="000000"/>
                </a:solidFill>
                <a:effectLst/>
                <a:latin typeface="Arial" panose="020B0604020202020204" pitchFamily="34" charset="0"/>
                <a:cs typeface="Arial" panose="020B0604020202020204" pitchFamily="34" charset="0"/>
              </a:rPr>
              <a:t>5</a:t>
            </a:r>
            <a:endParaRPr lang="en-US" sz="5400" baseline="30000" dirty="0">
              <a:solidFill>
                <a:srgbClr val="000000"/>
              </a:solidFill>
              <a:latin typeface="Arial" panose="020B0604020202020204" pitchFamily="34" charset="0"/>
              <a:cs typeface="Arial" panose="020B0604020202020204" pitchFamily="34" charset="0"/>
            </a:endParaRPr>
          </a:p>
          <a:p>
            <a:pPr algn="ctr" rtl="0">
              <a:spcBef>
                <a:spcPts val="0"/>
              </a:spcBef>
              <a:spcAft>
                <a:spcPts val="0"/>
              </a:spcAft>
            </a:pPr>
            <a:endParaRPr lang="en-US" sz="3200" u="none" strike="noStrike" baseline="30000" dirty="0">
              <a:solidFill>
                <a:srgbClr val="000000"/>
              </a:solidFill>
              <a:effectLst/>
              <a:latin typeface="Arial" panose="020B0604020202020204" pitchFamily="34" charset="0"/>
              <a:cs typeface="Arial" panose="020B0604020202020204" pitchFamily="34" charset="0"/>
            </a:endParaRPr>
          </a:p>
          <a:p>
            <a:pPr algn="ctr" rtl="0">
              <a:spcBef>
                <a:spcPts val="0"/>
              </a:spcBef>
              <a:spcAft>
                <a:spcPts val="0"/>
              </a:spcAft>
            </a:pPr>
            <a:r>
              <a:rPr lang="en-US" sz="3200" u="none" strike="noStrike" baseline="30000" dirty="0">
                <a:solidFill>
                  <a:srgbClr val="000000"/>
                </a:solidFill>
                <a:effectLst/>
                <a:latin typeface="Arial" panose="020B0604020202020204" pitchFamily="34" charset="0"/>
                <a:cs typeface="Arial" panose="020B0604020202020204" pitchFamily="34" charset="0"/>
              </a:rPr>
              <a:t>1</a:t>
            </a:r>
            <a:r>
              <a:rPr lang="en-US" sz="3200" u="none" strike="noStrike" dirty="0">
                <a:solidFill>
                  <a:srgbClr val="000000"/>
                </a:solidFill>
                <a:effectLst/>
                <a:latin typeface="Arial" panose="020B0604020202020204" pitchFamily="34" charset="0"/>
                <a:cs typeface="Arial" panose="020B0604020202020204" pitchFamily="34" charset="0"/>
              </a:rPr>
              <a:t>Marine Biology Graduate Program and </a:t>
            </a:r>
            <a:r>
              <a:rPr lang="en-US" sz="3200" u="none" strike="noStrike" dirty="0" err="1">
                <a:solidFill>
                  <a:srgbClr val="000000"/>
                </a:solidFill>
                <a:effectLst/>
                <a:latin typeface="Arial" panose="020B0604020202020204" pitchFamily="34" charset="0"/>
                <a:cs typeface="Arial" panose="020B0604020202020204" pitchFamily="34" charset="0"/>
              </a:rPr>
              <a:t>Hawaiʻi</a:t>
            </a:r>
            <a:r>
              <a:rPr lang="en-US" sz="3200" u="none" strike="noStrike" dirty="0">
                <a:solidFill>
                  <a:srgbClr val="000000"/>
                </a:solidFill>
                <a:effectLst/>
                <a:latin typeface="Arial" panose="020B0604020202020204" pitchFamily="34" charset="0"/>
                <a:cs typeface="Arial" panose="020B0604020202020204" pitchFamily="34" charset="0"/>
              </a:rPr>
              <a:t> Cooperative Fishery Research Unit,</a:t>
            </a:r>
          </a:p>
          <a:p>
            <a:pPr algn="ctr" rtl="0">
              <a:spcBef>
                <a:spcPts val="0"/>
              </a:spcBef>
              <a:spcAft>
                <a:spcPts val="0"/>
              </a:spcAft>
            </a:pPr>
            <a:r>
              <a:rPr lang="en-US" sz="3200" dirty="0">
                <a:solidFill>
                  <a:srgbClr val="000000"/>
                </a:solidFill>
                <a:latin typeface="Arial" panose="020B0604020202020204" pitchFamily="34" charset="0"/>
                <a:cs typeface="Arial" panose="020B0604020202020204" pitchFamily="34" charset="0"/>
              </a:rPr>
              <a:t>University of </a:t>
            </a:r>
            <a:r>
              <a:rPr lang="en-US" sz="3200" dirty="0" err="1">
                <a:solidFill>
                  <a:srgbClr val="000000"/>
                </a:solidFill>
                <a:latin typeface="Arial" panose="020B0604020202020204" pitchFamily="34" charset="0"/>
                <a:cs typeface="Arial" panose="020B0604020202020204" pitchFamily="34" charset="0"/>
              </a:rPr>
              <a:t>Hawaiʻi</a:t>
            </a:r>
            <a:r>
              <a:rPr lang="en-US" sz="3200" dirty="0">
                <a:solidFill>
                  <a:srgbClr val="000000"/>
                </a:solidFill>
                <a:latin typeface="Arial" panose="020B0604020202020204" pitchFamily="34" charset="0"/>
                <a:cs typeface="Arial" panose="020B0604020202020204" pitchFamily="34" charset="0"/>
              </a:rPr>
              <a:t> at </a:t>
            </a:r>
            <a:r>
              <a:rPr lang="en-US" sz="3200" dirty="0" err="1">
                <a:solidFill>
                  <a:srgbClr val="000000"/>
                </a:solidFill>
                <a:latin typeface="Arial" panose="020B0604020202020204" pitchFamily="34" charset="0"/>
                <a:cs typeface="Arial" panose="020B0604020202020204" pitchFamily="34" charset="0"/>
              </a:rPr>
              <a:t>Mānoa</a:t>
            </a:r>
            <a:r>
              <a:rPr lang="en-US" sz="3200" dirty="0">
                <a:solidFill>
                  <a:srgbClr val="000000"/>
                </a:solidFill>
                <a:latin typeface="Arial" panose="020B0604020202020204" pitchFamily="34" charset="0"/>
                <a:cs typeface="Arial" panose="020B0604020202020204" pitchFamily="34" charset="0"/>
              </a:rPr>
              <a:t>, </a:t>
            </a:r>
            <a:r>
              <a:rPr lang="en-US" sz="3200" dirty="0">
                <a:solidFill>
                  <a:srgbClr val="000000"/>
                </a:solidFill>
                <a:latin typeface="Arial" panose="020B0604020202020204" pitchFamily="34" charset="0"/>
                <a:cs typeface="Arial" panose="020B0604020202020204" pitchFamily="34" charset="0"/>
                <a:hlinkClick r:id="rId5"/>
              </a:rPr>
              <a:t>otsumaya@hawaii.edu*</a:t>
            </a:r>
            <a:r>
              <a:rPr lang="en-US" sz="3200" dirty="0">
                <a:solidFill>
                  <a:srgbClr val="000000"/>
                </a:solidFill>
                <a:latin typeface="Arial" panose="020B0604020202020204" pitchFamily="34" charset="0"/>
                <a:cs typeface="Arial" panose="020B0604020202020204" pitchFamily="34" charset="0"/>
              </a:rPr>
              <a:t>,</a:t>
            </a:r>
          </a:p>
          <a:p>
            <a:pPr>
              <a:spcBef>
                <a:spcPts val="0"/>
              </a:spcBef>
            </a:pPr>
            <a:r>
              <a:rPr lang="en-US" sz="3200" u="none" strike="noStrike" baseline="30000" dirty="0">
                <a:solidFill>
                  <a:srgbClr val="000000"/>
                </a:solidFill>
                <a:effectLst/>
                <a:latin typeface="Arial" panose="020B0604020202020204" pitchFamily="34" charset="0"/>
                <a:cs typeface="Arial" panose="020B0604020202020204" pitchFamily="34" charset="0"/>
              </a:rPr>
              <a:t>2</a:t>
            </a:r>
            <a:r>
              <a:rPr lang="en-US" sz="3200" u="none" strike="noStrike" dirty="0">
                <a:solidFill>
                  <a:srgbClr val="000000"/>
                </a:solidFill>
                <a:effectLst/>
                <a:latin typeface="Arial" panose="020B0604020202020204" pitchFamily="34" charset="0"/>
                <a:cs typeface="Arial" panose="020B0604020202020204" pitchFamily="34" charset="0"/>
              </a:rPr>
              <a:t>University of </a:t>
            </a:r>
            <a:r>
              <a:rPr lang="en-US" sz="3200" u="none" strike="noStrike" dirty="0" err="1">
                <a:solidFill>
                  <a:srgbClr val="000000"/>
                </a:solidFill>
                <a:effectLst/>
                <a:latin typeface="Arial" panose="020B0604020202020204" pitchFamily="34" charset="0"/>
                <a:cs typeface="Arial" panose="020B0604020202020204" pitchFamily="34" charset="0"/>
              </a:rPr>
              <a:t>Hawaiʻi</a:t>
            </a:r>
            <a:r>
              <a:rPr lang="en-US" sz="3200" u="none" strike="noStrike" dirty="0">
                <a:solidFill>
                  <a:srgbClr val="000000"/>
                </a:solidFill>
                <a:effectLst/>
                <a:latin typeface="Arial" panose="020B0604020202020204" pitchFamily="34" charset="0"/>
                <a:cs typeface="Arial" panose="020B0604020202020204" pitchFamily="34" charset="0"/>
              </a:rPr>
              <a:t> at </a:t>
            </a:r>
            <a:r>
              <a:rPr lang="en-US" sz="3200" u="none" strike="noStrike" dirty="0" err="1">
                <a:solidFill>
                  <a:srgbClr val="000000"/>
                </a:solidFill>
                <a:effectLst/>
                <a:latin typeface="Arial" panose="020B0604020202020204" pitchFamily="34" charset="0"/>
                <a:cs typeface="Arial" panose="020B0604020202020204" pitchFamily="34" charset="0"/>
              </a:rPr>
              <a:t>Mānoa</a:t>
            </a:r>
            <a:r>
              <a:rPr lang="en-US" sz="3200" u="none" strike="noStrike" dirty="0">
                <a:solidFill>
                  <a:srgbClr val="000000"/>
                </a:solidFill>
                <a:effectLst/>
                <a:latin typeface="Arial" panose="020B0604020202020204" pitchFamily="34" charset="0"/>
                <a:cs typeface="Arial" panose="020B0604020202020204" pitchFamily="34" charset="0"/>
              </a:rPr>
              <a:t>, Department of Oceanography,</a:t>
            </a:r>
          </a:p>
          <a:p>
            <a:pPr algn="ctr" rtl="0">
              <a:spcBef>
                <a:spcPts val="0"/>
              </a:spcBef>
              <a:spcAft>
                <a:spcPts val="0"/>
              </a:spcAft>
            </a:pPr>
            <a:r>
              <a:rPr lang="en-US" sz="3200" baseline="30000" dirty="0">
                <a:solidFill>
                  <a:srgbClr val="000000"/>
                </a:solidFill>
                <a:latin typeface="Arial" panose="020B0604020202020204" pitchFamily="34" charset="0"/>
                <a:cs typeface="Arial" panose="020B0604020202020204" pitchFamily="34" charset="0"/>
              </a:rPr>
              <a:t>3</a:t>
            </a:r>
            <a:r>
              <a:rPr lang="en-US" sz="3200" dirty="0">
                <a:solidFill>
                  <a:srgbClr val="000000"/>
                </a:solidFill>
                <a:latin typeface="Arial" panose="020B0604020202020204" pitchFamily="34" charset="0"/>
                <a:cs typeface="Arial" panose="020B0604020202020204" pitchFamily="34" charset="0"/>
              </a:rPr>
              <a:t>Cooperative Institute for Marine and Atmospheric Research,</a:t>
            </a:r>
          </a:p>
          <a:p>
            <a:pPr algn="ctr" rtl="0">
              <a:spcBef>
                <a:spcPts val="0"/>
              </a:spcBef>
              <a:spcAft>
                <a:spcPts val="0"/>
              </a:spcAft>
            </a:pPr>
            <a:r>
              <a:rPr lang="en-US" sz="3200" baseline="30000" dirty="0">
                <a:solidFill>
                  <a:srgbClr val="000000"/>
                </a:solidFill>
                <a:latin typeface="Arial" panose="020B0604020202020204" pitchFamily="34" charset="0"/>
                <a:cs typeface="Arial" panose="020B0604020202020204" pitchFamily="34" charset="0"/>
              </a:rPr>
              <a:t>4</a:t>
            </a:r>
            <a:r>
              <a:rPr lang="en-US" sz="3200" dirty="0">
                <a:solidFill>
                  <a:srgbClr val="000000"/>
                </a:solidFill>
                <a:latin typeface="Arial" panose="020B0604020202020204" pitchFamily="34" charset="0"/>
                <a:cs typeface="Arial" panose="020B0604020202020204" pitchFamily="34" charset="0"/>
              </a:rPr>
              <a:t>NOAA Pacific Islands Fisheries Science Center,</a:t>
            </a:r>
          </a:p>
          <a:p>
            <a:pPr>
              <a:spcBef>
                <a:spcPts val="0"/>
              </a:spcBef>
            </a:pPr>
            <a:r>
              <a:rPr lang="en-US" sz="3200" u="none" strike="noStrike" baseline="30000" dirty="0">
                <a:solidFill>
                  <a:srgbClr val="000000"/>
                </a:solidFill>
                <a:effectLst/>
                <a:latin typeface="Arial" panose="020B0604020202020204" pitchFamily="34" charset="0"/>
                <a:cs typeface="Arial" panose="020B0604020202020204" pitchFamily="34" charset="0"/>
              </a:rPr>
              <a:t>5</a:t>
            </a:r>
            <a:r>
              <a:rPr lang="en-US" sz="3200" u="none" strike="noStrike" dirty="0">
                <a:solidFill>
                  <a:srgbClr val="000000"/>
                </a:solidFill>
                <a:effectLst/>
                <a:latin typeface="Arial" panose="020B0604020202020204" pitchFamily="34" charset="0"/>
                <a:cs typeface="Arial" panose="020B0604020202020204" pitchFamily="34" charset="0"/>
              </a:rPr>
              <a:t>U.S. Geological Survey, </a:t>
            </a:r>
            <a:r>
              <a:rPr lang="en-US" sz="3200" u="none" strike="noStrike" dirty="0" err="1">
                <a:solidFill>
                  <a:srgbClr val="000000"/>
                </a:solidFill>
                <a:effectLst/>
                <a:latin typeface="Arial" panose="020B0604020202020204" pitchFamily="34" charset="0"/>
                <a:cs typeface="Arial" panose="020B0604020202020204" pitchFamily="34" charset="0"/>
              </a:rPr>
              <a:t>Hawaiʻi</a:t>
            </a:r>
            <a:r>
              <a:rPr lang="en-US" sz="3200" u="none" strike="noStrike" dirty="0">
                <a:solidFill>
                  <a:srgbClr val="000000"/>
                </a:solidFill>
                <a:effectLst/>
                <a:latin typeface="Arial" panose="020B0604020202020204" pitchFamily="34" charset="0"/>
                <a:cs typeface="Arial" panose="020B0604020202020204" pitchFamily="34" charset="0"/>
              </a:rPr>
              <a:t> Cooperative Fishery Research Unit, University of </a:t>
            </a:r>
            <a:r>
              <a:rPr lang="en-US" sz="3200" u="none" strike="noStrike" dirty="0" err="1">
                <a:solidFill>
                  <a:srgbClr val="000000"/>
                </a:solidFill>
                <a:effectLst/>
                <a:latin typeface="Arial" panose="020B0604020202020204" pitchFamily="34" charset="0"/>
                <a:cs typeface="Arial" panose="020B0604020202020204" pitchFamily="34" charset="0"/>
              </a:rPr>
              <a:t>Hawaiʻi</a:t>
            </a:r>
            <a:r>
              <a:rPr lang="en-US" sz="3200" u="none" strike="noStrike" dirty="0">
                <a:solidFill>
                  <a:srgbClr val="000000"/>
                </a:solidFill>
                <a:effectLst/>
                <a:latin typeface="Arial" panose="020B0604020202020204" pitchFamily="34" charset="0"/>
                <a:cs typeface="Arial" panose="020B0604020202020204" pitchFamily="34" charset="0"/>
              </a:rPr>
              <a:t> at Hilo</a:t>
            </a:r>
          </a:p>
          <a:p>
            <a:pPr algn="ctr" rtl="0">
              <a:spcBef>
                <a:spcPts val="0"/>
              </a:spcBef>
              <a:spcAft>
                <a:spcPts val="0"/>
              </a:spcAft>
            </a:pPr>
            <a:endParaRPr lang="en-US" sz="3200" dirty="0">
              <a:solidFill>
                <a:srgbClr val="000000"/>
              </a:solidFill>
              <a:latin typeface="Arial" panose="020B0604020202020204" pitchFamily="34" charset="0"/>
              <a:cs typeface="Arial" panose="020B0604020202020204" pitchFamily="34" charset="0"/>
            </a:endParaRPr>
          </a:p>
        </p:txBody>
      </p:sp>
      <p:graphicFrame>
        <p:nvGraphicFramePr>
          <p:cNvPr id="18" name="Table 17">
            <a:extLst>
              <a:ext uri="{FF2B5EF4-FFF2-40B4-BE49-F238E27FC236}">
                <a16:creationId xmlns:a16="http://schemas.microsoft.com/office/drawing/2014/main" id="{9DC4B93F-9D72-B589-537E-71900013A8E0}"/>
              </a:ext>
            </a:extLst>
          </p:cNvPr>
          <p:cNvGraphicFramePr>
            <a:graphicFrameLocks noGrp="1"/>
          </p:cNvGraphicFramePr>
          <p:nvPr>
            <p:extLst>
              <p:ext uri="{D42A27DB-BD31-4B8C-83A1-F6EECF244321}">
                <p14:modId xmlns:p14="http://schemas.microsoft.com/office/powerpoint/2010/main" val="197448791"/>
              </p:ext>
            </p:extLst>
          </p:nvPr>
        </p:nvGraphicFramePr>
        <p:xfrm>
          <a:off x="406084" y="33476411"/>
          <a:ext cx="13992962" cy="9966960"/>
        </p:xfrm>
        <a:graphic>
          <a:graphicData uri="http://schemas.openxmlformats.org/drawingml/2006/table">
            <a:tbl>
              <a:tblPr firstRow="1" bandRow="1">
                <a:tableStyleId>{5C22544A-7EE6-4342-B048-85BDC9FD1C3A}</a:tableStyleId>
              </a:tblPr>
              <a:tblGrid>
                <a:gridCol w="3603144">
                  <a:extLst>
                    <a:ext uri="{9D8B030D-6E8A-4147-A177-3AD203B41FA5}">
                      <a16:colId xmlns:a16="http://schemas.microsoft.com/office/drawing/2014/main" val="1627941170"/>
                    </a:ext>
                  </a:extLst>
                </a:gridCol>
                <a:gridCol w="2061264">
                  <a:extLst>
                    <a:ext uri="{9D8B030D-6E8A-4147-A177-3AD203B41FA5}">
                      <a16:colId xmlns:a16="http://schemas.microsoft.com/office/drawing/2014/main" val="4235951709"/>
                    </a:ext>
                  </a:extLst>
                </a:gridCol>
                <a:gridCol w="3322552">
                  <a:extLst>
                    <a:ext uri="{9D8B030D-6E8A-4147-A177-3AD203B41FA5}">
                      <a16:colId xmlns:a16="http://schemas.microsoft.com/office/drawing/2014/main" val="871454402"/>
                    </a:ext>
                  </a:extLst>
                </a:gridCol>
                <a:gridCol w="5006002">
                  <a:extLst>
                    <a:ext uri="{9D8B030D-6E8A-4147-A177-3AD203B41FA5}">
                      <a16:colId xmlns:a16="http://schemas.microsoft.com/office/drawing/2014/main" val="1079214702"/>
                    </a:ext>
                  </a:extLst>
                </a:gridCol>
              </a:tblGrid>
              <a:tr h="432543">
                <a:tc>
                  <a:txBody>
                    <a:bodyPr/>
                    <a:lstStyle/>
                    <a:p>
                      <a:r>
                        <a:rPr lang="en-US" sz="2400" b="0" i="0" dirty="0">
                          <a:latin typeface="Arial" panose="020B0604020202020204" pitchFamily="34" charset="0"/>
                          <a:cs typeface="Arial" panose="020B0604020202020204" pitchFamily="34" charset="0"/>
                        </a:rPr>
                        <a:t>Predictor</a:t>
                      </a:r>
                    </a:p>
                  </a:txBody>
                  <a:tcPr/>
                </a:tc>
                <a:tc>
                  <a:txBody>
                    <a:bodyPr/>
                    <a:lstStyle/>
                    <a:p>
                      <a:r>
                        <a:rPr lang="en-US" sz="2400" b="0" i="0" dirty="0">
                          <a:latin typeface="Arial" panose="020B0604020202020204" pitchFamily="34" charset="0"/>
                          <a:cs typeface="Arial" panose="020B0604020202020204" pitchFamily="34" charset="0"/>
                        </a:rPr>
                        <a:t>Metric</a:t>
                      </a:r>
                    </a:p>
                  </a:txBody>
                  <a:tcPr/>
                </a:tc>
                <a:tc>
                  <a:txBody>
                    <a:bodyPr/>
                    <a:lstStyle/>
                    <a:p>
                      <a:pPr marL="0" marR="0" lvl="0" indent="0" algn="l" defTabSz="2926080" rtl="0" eaLnBrk="1" fontAlgn="auto" latinLnBrk="0" hangingPunct="1">
                        <a:lnSpc>
                          <a:spcPct val="100000"/>
                        </a:lnSpc>
                        <a:spcBef>
                          <a:spcPts val="0"/>
                        </a:spcBef>
                        <a:spcAft>
                          <a:spcPts val="0"/>
                        </a:spcAft>
                        <a:buClrTx/>
                        <a:buSzTx/>
                        <a:buFontTx/>
                        <a:buNone/>
                        <a:tabLst/>
                        <a:defRPr/>
                      </a:pPr>
                      <a:r>
                        <a:rPr lang="en-US" sz="2400" b="0" i="0" dirty="0">
                          <a:latin typeface="Arial" panose="020B0604020202020204" pitchFamily="34" charset="0"/>
                          <a:cs typeface="Arial" panose="020B0604020202020204" pitchFamily="34" charset="0"/>
                        </a:rPr>
                        <a:t>Resolution </a:t>
                      </a:r>
                    </a:p>
                  </a:txBody>
                  <a:tcPr/>
                </a:tc>
                <a:tc>
                  <a:txBody>
                    <a:bodyPr/>
                    <a:lstStyle/>
                    <a:p>
                      <a:r>
                        <a:rPr lang="en-US" sz="2400" b="0" i="0" dirty="0">
                          <a:latin typeface="Arial" panose="020B0604020202020204" pitchFamily="34" charset="0"/>
                          <a:cs typeface="Arial" panose="020B0604020202020204" pitchFamily="34" charset="0"/>
                        </a:rPr>
                        <a:t>Justification</a:t>
                      </a:r>
                    </a:p>
                  </a:txBody>
                  <a:tcPr/>
                </a:tc>
                <a:extLst>
                  <a:ext uri="{0D108BD9-81ED-4DB2-BD59-A6C34878D82A}">
                    <a16:rowId xmlns:a16="http://schemas.microsoft.com/office/drawing/2014/main" val="3491148462"/>
                  </a:ext>
                </a:extLst>
              </a:tr>
              <a:tr h="778578">
                <a:tc rowSpan="2">
                  <a:txBody>
                    <a:bodyPr/>
                    <a:lstStyle/>
                    <a:p>
                      <a:r>
                        <a:rPr lang="en-US" sz="2400" b="0" i="0" dirty="0">
                          <a:latin typeface="Arial" panose="020B0604020202020204" pitchFamily="34" charset="0"/>
                          <a:cs typeface="Arial" panose="020B0604020202020204" pitchFamily="34" charset="0"/>
                        </a:rPr>
                        <a:t>Sea Surface Temperature (SST)</a:t>
                      </a:r>
                      <a:r>
                        <a:rPr lang="en-US" sz="2400" b="0" i="0" baseline="30000" dirty="0">
                          <a:latin typeface="Arial" panose="020B0604020202020204" pitchFamily="34" charset="0"/>
                          <a:cs typeface="Arial" panose="020B0604020202020204" pitchFamily="34" charset="0"/>
                        </a:rPr>
                        <a:t>6</a:t>
                      </a:r>
                      <a:endParaRPr lang="en-US" sz="2400" b="0" i="0" dirty="0">
                        <a:latin typeface="Arial" panose="020B0604020202020204" pitchFamily="34" charset="0"/>
                        <a:cs typeface="Arial" panose="020B0604020202020204" pitchFamily="34" charset="0"/>
                      </a:endParaRPr>
                    </a:p>
                  </a:txBody>
                  <a:tcPr/>
                </a:tc>
                <a:tc>
                  <a:txBody>
                    <a:bodyPr/>
                    <a:lstStyle/>
                    <a:p>
                      <a:r>
                        <a:rPr lang="en-US" sz="2400" b="0" i="0" dirty="0">
                          <a:latin typeface="Arial" panose="020B0604020202020204" pitchFamily="34" charset="0"/>
                          <a:cs typeface="Arial" panose="020B0604020202020204" pitchFamily="34" charset="0"/>
                        </a:rPr>
                        <a:t>Mean</a:t>
                      </a:r>
                    </a:p>
                  </a:txBody>
                  <a:tcPr/>
                </a:tc>
                <a:tc>
                  <a:txBody>
                    <a:bodyPr/>
                    <a:lstStyle/>
                    <a:p>
                      <a:r>
                        <a:rPr lang="en-US" sz="2400" b="0" i="0" dirty="0">
                          <a:latin typeface="Arial" panose="020B0604020202020204" pitchFamily="34" charset="0"/>
                          <a:cs typeface="Arial" panose="020B0604020202020204" pitchFamily="34" charset="0"/>
                        </a:rPr>
                        <a:t>Monthly, 5 km</a:t>
                      </a:r>
                    </a:p>
                    <a:p>
                      <a:r>
                        <a:rPr lang="en-US" sz="2400" b="0" i="0" dirty="0">
                          <a:latin typeface="Arial" panose="020B0604020202020204" pitchFamily="34" charset="0"/>
                          <a:cs typeface="Arial" panose="020B0604020202020204" pitchFamily="34" charset="0"/>
                        </a:rPr>
                        <a:t>1985-present</a:t>
                      </a:r>
                    </a:p>
                  </a:txBody>
                  <a:tcPr/>
                </a:tc>
                <a:tc>
                  <a:txBody>
                    <a:bodyPr/>
                    <a:lstStyle/>
                    <a:p>
                      <a:r>
                        <a:rPr lang="en-US" sz="2400" b="0" i="0" dirty="0">
                          <a:latin typeface="Arial" panose="020B0604020202020204" pitchFamily="34" charset="0"/>
                          <a:cs typeface="Arial" panose="020B0604020202020204" pitchFamily="34" charset="0"/>
                        </a:rPr>
                        <a:t>Thermal preference, tolerance</a:t>
                      </a:r>
                    </a:p>
                  </a:txBody>
                  <a:tcPr/>
                </a:tc>
                <a:extLst>
                  <a:ext uri="{0D108BD9-81ED-4DB2-BD59-A6C34878D82A}">
                    <a16:rowId xmlns:a16="http://schemas.microsoft.com/office/drawing/2014/main" val="2825747952"/>
                  </a:ext>
                </a:extLst>
              </a:tr>
              <a:tr h="432543">
                <a:tc vMerge="1">
                  <a:txBody>
                    <a:bodyPr/>
                    <a:lstStyle/>
                    <a:p>
                      <a:endParaRPr lang="en-US"/>
                    </a:p>
                  </a:txBody>
                  <a:tcPr/>
                </a:tc>
                <a:tc>
                  <a:txBody>
                    <a:bodyPr/>
                    <a:lstStyle/>
                    <a:p>
                      <a:r>
                        <a:rPr lang="en-US" sz="2400" b="0" i="0" dirty="0">
                          <a:latin typeface="Arial" panose="020B0604020202020204" pitchFamily="34" charset="0"/>
                          <a:cs typeface="Arial" panose="020B0604020202020204" pitchFamily="34" charset="0"/>
                        </a:rPr>
                        <a:t>Q 95</a:t>
                      </a:r>
                    </a:p>
                  </a:txBody>
                  <a:tcPr/>
                </a:tc>
                <a:tc>
                  <a:txBody>
                    <a:bodyPr/>
                    <a:lstStyle/>
                    <a:p>
                      <a:r>
                        <a:rPr lang="en-US" sz="2400" b="0" i="0" dirty="0">
                          <a:latin typeface="Arial" panose="020B0604020202020204" pitchFamily="34" charset="0"/>
                          <a:cs typeface="Arial" panose="020B0604020202020204" pitchFamily="34" charset="0"/>
                        </a:rPr>
                        <a:t>Annual, 5 km</a:t>
                      </a:r>
                    </a:p>
                  </a:txBody>
                  <a:tcPr/>
                </a:tc>
                <a:tc>
                  <a:txBody>
                    <a:bodyPr/>
                    <a:lstStyle/>
                    <a:p>
                      <a:r>
                        <a:rPr lang="en-US" sz="2400" b="0" i="0" dirty="0">
                          <a:latin typeface="Arial" panose="020B0604020202020204" pitchFamily="34" charset="0"/>
                          <a:cs typeface="Arial" panose="020B0604020202020204" pitchFamily="34" charset="0"/>
                        </a:rPr>
                        <a:t>Upper thermal limit, heat event</a:t>
                      </a:r>
                    </a:p>
                  </a:txBody>
                  <a:tcPr/>
                </a:tc>
                <a:extLst>
                  <a:ext uri="{0D108BD9-81ED-4DB2-BD59-A6C34878D82A}">
                    <a16:rowId xmlns:a16="http://schemas.microsoft.com/office/drawing/2014/main" val="2324454668"/>
                  </a:ext>
                </a:extLst>
              </a:tr>
              <a:tr h="778578">
                <a:tc>
                  <a:txBody>
                    <a:bodyPr/>
                    <a:lstStyle/>
                    <a:p>
                      <a:r>
                        <a:rPr lang="en-US" sz="2400" b="0" i="0" dirty="0">
                          <a:latin typeface="Arial" panose="020B0604020202020204" pitchFamily="34" charset="0"/>
                          <a:cs typeface="Arial" panose="020B0604020202020204" pitchFamily="34" charset="0"/>
                        </a:rPr>
                        <a:t>Chlorophyll a (</a:t>
                      </a:r>
                      <a:r>
                        <a:rPr lang="en-US" sz="2400" b="0" i="0" dirty="0" err="1">
                          <a:latin typeface="Arial" panose="020B0604020202020204" pitchFamily="34" charset="0"/>
                          <a:cs typeface="Arial" panose="020B0604020202020204" pitchFamily="34" charset="0"/>
                        </a:rPr>
                        <a:t>Chla</a:t>
                      </a:r>
                      <a:r>
                        <a:rPr lang="en-US" sz="2400" b="0" i="0" dirty="0">
                          <a:latin typeface="Arial" panose="020B0604020202020204" pitchFamily="34" charset="0"/>
                          <a:cs typeface="Arial" panose="020B0604020202020204" pitchFamily="34" charset="0"/>
                        </a:rPr>
                        <a:t>)</a:t>
                      </a:r>
                      <a:r>
                        <a:rPr lang="en-US" sz="2400" b="0" i="0" baseline="30000" dirty="0">
                          <a:latin typeface="Arial" panose="020B0604020202020204" pitchFamily="34" charset="0"/>
                          <a:cs typeface="Arial" panose="020B0604020202020204" pitchFamily="34" charset="0"/>
                        </a:rPr>
                        <a:t>7</a:t>
                      </a:r>
                      <a:endParaRPr lang="en-US" sz="2400" b="0" i="0" dirty="0">
                        <a:latin typeface="Arial" panose="020B0604020202020204" pitchFamily="34" charset="0"/>
                        <a:cs typeface="Arial" panose="020B0604020202020204" pitchFamily="34" charset="0"/>
                      </a:endParaRPr>
                    </a:p>
                  </a:txBody>
                  <a:tcPr/>
                </a:tc>
                <a:tc>
                  <a:txBody>
                    <a:bodyPr/>
                    <a:lstStyle/>
                    <a:p>
                      <a:r>
                        <a:rPr lang="en-US" sz="2400" b="0" i="0" dirty="0">
                          <a:latin typeface="Arial" panose="020B0604020202020204" pitchFamily="34" charset="0"/>
                          <a:cs typeface="Arial" panose="020B0604020202020204" pitchFamily="34" charset="0"/>
                        </a:rPr>
                        <a:t>Mean</a:t>
                      </a:r>
                    </a:p>
                  </a:txBody>
                  <a:tcPr/>
                </a:tc>
                <a:tc>
                  <a:txBody>
                    <a:bodyPr/>
                    <a:lstStyle/>
                    <a:p>
                      <a:r>
                        <a:rPr lang="en-US" sz="2400" b="0" i="0" dirty="0">
                          <a:latin typeface="Arial" panose="020B0604020202020204" pitchFamily="34" charset="0"/>
                          <a:cs typeface="Arial" panose="020B0604020202020204" pitchFamily="34" charset="0"/>
                        </a:rPr>
                        <a:t>Monthly, 5 km</a:t>
                      </a:r>
                    </a:p>
                    <a:p>
                      <a:r>
                        <a:rPr lang="en-US" sz="2400" b="0" i="0" dirty="0">
                          <a:latin typeface="Arial" panose="020B0604020202020204" pitchFamily="34" charset="0"/>
                          <a:cs typeface="Arial" panose="020B0604020202020204" pitchFamily="34" charset="0"/>
                        </a:rPr>
                        <a:t>1997-present</a:t>
                      </a:r>
                    </a:p>
                  </a:txBody>
                  <a:tcPr/>
                </a:tc>
                <a:tc>
                  <a:txBody>
                    <a:bodyPr/>
                    <a:lstStyle/>
                    <a:p>
                      <a:r>
                        <a:rPr lang="en-US" sz="2400" b="0" i="0" dirty="0">
                          <a:latin typeface="Arial" panose="020B0604020202020204" pitchFamily="34" charset="0"/>
                          <a:cs typeface="Arial" panose="020B0604020202020204" pitchFamily="34" charset="0"/>
                        </a:rPr>
                        <a:t>Food availability/productivity</a:t>
                      </a:r>
                    </a:p>
                  </a:txBody>
                  <a:tcPr/>
                </a:tc>
                <a:extLst>
                  <a:ext uri="{0D108BD9-81ED-4DB2-BD59-A6C34878D82A}">
                    <a16:rowId xmlns:a16="http://schemas.microsoft.com/office/drawing/2014/main" val="2966766597"/>
                  </a:ext>
                </a:extLst>
              </a:tr>
              <a:tr h="778578">
                <a:tc>
                  <a:txBody>
                    <a:bodyPr/>
                    <a:lstStyle/>
                    <a:p>
                      <a:r>
                        <a:rPr lang="en-US" sz="2400" b="0" i="0" dirty="0">
                          <a:latin typeface="Arial" panose="020B0604020202020204" pitchFamily="34" charset="0"/>
                          <a:cs typeface="Arial" panose="020B0604020202020204" pitchFamily="34" charset="0"/>
                        </a:rPr>
                        <a:t>Depth</a:t>
                      </a:r>
                      <a:r>
                        <a:rPr lang="en-US" sz="2400" b="0" i="0" baseline="30000" dirty="0">
                          <a:latin typeface="Arial" panose="020B0604020202020204" pitchFamily="34" charset="0"/>
                          <a:cs typeface="Arial" panose="020B0604020202020204" pitchFamily="34" charset="0"/>
                        </a:rPr>
                        <a:t>8</a:t>
                      </a:r>
                      <a:endParaRPr lang="en-US" sz="2400" b="0" i="0" dirty="0">
                        <a:latin typeface="Arial" panose="020B0604020202020204" pitchFamily="34" charset="0"/>
                        <a:cs typeface="Arial" panose="020B0604020202020204" pitchFamily="34" charset="0"/>
                      </a:endParaRPr>
                    </a:p>
                  </a:txBody>
                  <a:tcPr/>
                </a:tc>
                <a:tc>
                  <a:txBody>
                    <a:bodyPr/>
                    <a:lstStyle/>
                    <a:p>
                      <a:r>
                        <a:rPr lang="en-US" sz="2400" b="0" i="0" dirty="0">
                          <a:latin typeface="Arial" panose="020B0604020202020204" pitchFamily="34" charset="0"/>
                          <a:cs typeface="Arial" panose="020B0604020202020204" pitchFamily="34" charset="0"/>
                        </a:rPr>
                        <a:t>Meters</a:t>
                      </a:r>
                    </a:p>
                  </a:txBody>
                  <a:tcPr/>
                </a:tc>
                <a:tc>
                  <a:txBody>
                    <a:bodyPr/>
                    <a:lstStyle/>
                    <a:p>
                      <a:r>
                        <a:rPr lang="en-US" sz="2400" b="0" i="0" dirty="0">
                          <a:latin typeface="Arial" panose="020B0604020202020204" pitchFamily="34" charset="0"/>
                          <a:cs typeface="Arial" panose="020B0604020202020204" pitchFamily="34" charset="0"/>
                        </a:rPr>
                        <a:t>At survey site</a:t>
                      </a:r>
                    </a:p>
                  </a:txBody>
                  <a:tcPr/>
                </a:tc>
                <a:tc>
                  <a:txBody>
                    <a:bodyPr/>
                    <a:lstStyle/>
                    <a:p>
                      <a:pPr marL="0" marR="0" lvl="0" indent="0" algn="l" defTabSz="2926080" rtl="0" eaLnBrk="1" fontAlgn="auto" latinLnBrk="0" hangingPunct="1">
                        <a:lnSpc>
                          <a:spcPct val="100000"/>
                        </a:lnSpc>
                        <a:spcBef>
                          <a:spcPts val="0"/>
                        </a:spcBef>
                        <a:spcAft>
                          <a:spcPts val="0"/>
                        </a:spcAft>
                        <a:buClrTx/>
                        <a:buSzTx/>
                        <a:buFontTx/>
                        <a:buNone/>
                        <a:tabLst/>
                        <a:defRPr/>
                      </a:pPr>
                      <a:r>
                        <a:rPr lang="en-US" sz="2400" b="0" i="0" dirty="0">
                          <a:latin typeface="Arial" panose="020B0604020202020204" pitchFamily="34" charset="0"/>
                          <a:cs typeface="Arial" panose="020B0604020202020204" pitchFamily="34" charset="0"/>
                        </a:rPr>
                        <a:t>Depth constraints, temperature gradients</a:t>
                      </a:r>
                    </a:p>
                  </a:txBody>
                  <a:tcPr/>
                </a:tc>
                <a:extLst>
                  <a:ext uri="{0D108BD9-81ED-4DB2-BD59-A6C34878D82A}">
                    <a16:rowId xmlns:a16="http://schemas.microsoft.com/office/drawing/2014/main" val="1992698501"/>
                  </a:ext>
                </a:extLst>
              </a:tr>
              <a:tr h="1816682">
                <a:tc>
                  <a:txBody>
                    <a:bodyPr/>
                    <a:lstStyle/>
                    <a:p>
                      <a:r>
                        <a:rPr lang="en-US" sz="2400" b="0" i="0" dirty="0">
                          <a:latin typeface="Arial" panose="020B0604020202020204" pitchFamily="34" charset="0"/>
                          <a:cs typeface="Arial" panose="020B0604020202020204" pitchFamily="34" charset="0"/>
                        </a:rPr>
                        <a:t>Rugosity</a:t>
                      </a:r>
                      <a:r>
                        <a:rPr lang="en-US" sz="2400" b="0" i="0" baseline="30000" dirty="0">
                          <a:latin typeface="Arial" panose="020B0604020202020204" pitchFamily="34" charset="0"/>
                          <a:cs typeface="Arial" panose="020B0604020202020204" pitchFamily="34" charset="0"/>
                        </a:rPr>
                        <a:t>9, 10, 11</a:t>
                      </a:r>
                      <a:endParaRPr lang="en-US" sz="2400" b="0" i="0" dirty="0">
                        <a:latin typeface="Arial" panose="020B0604020202020204" pitchFamily="34" charset="0"/>
                        <a:cs typeface="Arial" panose="020B0604020202020204" pitchFamily="34" charset="0"/>
                      </a:endParaRPr>
                    </a:p>
                  </a:txBody>
                  <a:tcPr/>
                </a:tc>
                <a:tc>
                  <a:txBody>
                    <a:bodyPr/>
                    <a:lstStyle/>
                    <a:p>
                      <a:r>
                        <a:rPr lang="en-US" sz="2400" b="0" i="0" dirty="0">
                          <a:latin typeface="Arial" panose="020B0604020202020204" pitchFamily="34" charset="0"/>
                          <a:cs typeface="Arial" panose="020B0604020202020204" pitchFamily="34" charset="0"/>
                        </a:rPr>
                        <a:t>SD of bathymetry</a:t>
                      </a:r>
                    </a:p>
                  </a:txBody>
                  <a:tcPr/>
                </a:tc>
                <a:tc>
                  <a:txBody>
                    <a:bodyPr/>
                    <a:lstStyle/>
                    <a:p>
                      <a:r>
                        <a:rPr lang="en-US" sz="2400" b="0" i="0" dirty="0">
                          <a:latin typeface="Arial" panose="020B0604020202020204" pitchFamily="34" charset="0"/>
                          <a:cs typeface="Arial" panose="020B0604020202020204" pitchFamily="34" charset="0"/>
                        </a:rPr>
                        <a:t>Climatology</a:t>
                      </a:r>
                    </a:p>
                    <a:p>
                      <a:r>
                        <a:rPr lang="en-US" sz="2400" b="0" i="0" dirty="0">
                          <a:latin typeface="Arial" panose="020B0604020202020204" pitchFamily="34" charset="0"/>
                          <a:cs typeface="Arial" panose="020B0604020202020204" pitchFamily="34" charset="0"/>
                        </a:rPr>
                        <a:t>0.1 km (MHI)</a:t>
                      </a:r>
                    </a:p>
                    <a:p>
                      <a:pPr marL="0" marR="0" lvl="0" indent="0" algn="l" defTabSz="2926080" rtl="0" eaLnBrk="1" fontAlgn="auto" latinLnBrk="0" hangingPunct="1">
                        <a:lnSpc>
                          <a:spcPct val="100000"/>
                        </a:lnSpc>
                        <a:spcBef>
                          <a:spcPts val="0"/>
                        </a:spcBef>
                        <a:spcAft>
                          <a:spcPts val="0"/>
                        </a:spcAft>
                        <a:buClrTx/>
                        <a:buSzTx/>
                        <a:buFontTx/>
                        <a:buNone/>
                        <a:tabLst/>
                        <a:defRPr/>
                      </a:pPr>
                      <a:r>
                        <a:rPr lang="en-US" sz="2400" b="0" i="0" dirty="0">
                          <a:latin typeface="Arial" panose="020B0604020202020204" pitchFamily="34" charset="0"/>
                          <a:cs typeface="Arial" panose="020B0604020202020204" pitchFamily="34" charset="0"/>
                        </a:rPr>
                        <a:t>0.5 km (MHI &amp; NWHI)</a:t>
                      </a:r>
                    </a:p>
                    <a:p>
                      <a:pPr marL="0" marR="0" lvl="0" indent="0" algn="l" defTabSz="2926080" rtl="0" eaLnBrk="1" fontAlgn="auto" latinLnBrk="0" hangingPunct="1">
                        <a:lnSpc>
                          <a:spcPct val="100000"/>
                        </a:lnSpc>
                        <a:spcBef>
                          <a:spcPts val="0"/>
                        </a:spcBef>
                        <a:spcAft>
                          <a:spcPts val="0"/>
                        </a:spcAft>
                        <a:buClrTx/>
                        <a:buSzTx/>
                        <a:buFontTx/>
                        <a:buNone/>
                        <a:tabLst/>
                        <a:defRPr/>
                      </a:pPr>
                      <a:r>
                        <a:rPr lang="en-US" sz="2400" b="0" i="0" dirty="0">
                          <a:latin typeface="Arial" panose="020B0604020202020204" pitchFamily="34" charset="0"/>
                          <a:cs typeface="Arial" panose="020B0604020202020204" pitchFamily="34" charset="0"/>
                        </a:rPr>
                        <a:t>0.5 km (MHI)</a:t>
                      </a:r>
                    </a:p>
                    <a:p>
                      <a:pPr marL="0" marR="0" lvl="0" indent="0" algn="l" defTabSz="2926080" rtl="0" eaLnBrk="1" fontAlgn="auto" latinLnBrk="0" hangingPunct="1">
                        <a:lnSpc>
                          <a:spcPct val="100000"/>
                        </a:lnSpc>
                        <a:spcBef>
                          <a:spcPts val="0"/>
                        </a:spcBef>
                        <a:spcAft>
                          <a:spcPts val="0"/>
                        </a:spcAft>
                        <a:buClrTx/>
                        <a:buSzTx/>
                        <a:buFontTx/>
                        <a:buNone/>
                        <a:tabLst/>
                        <a:defRPr/>
                      </a:pPr>
                      <a:r>
                        <a:rPr lang="en-US" sz="2400" b="0" i="0" dirty="0">
                          <a:latin typeface="Arial" panose="020B0604020202020204" pitchFamily="34" charset="0"/>
                          <a:cs typeface="Arial" panose="020B0604020202020204" pitchFamily="34" charset="0"/>
                        </a:rPr>
                        <a:t>0.6 km (NWHI)</a:t>
                      </a:r>
                    </a:p>
                  </a:txBody>
                  <a:tcPr/>
                </a:tc>
                <a:tc>
                  <a:txBody>
                    <a:bodyPr/>
                    <a:lstStyle/>
                    <a:p>
                      <a:pPr marL="0" marR="0" lvl="0" indent="0" algn="l" defTabSz="2926080" rtl="0" eaLnBrk="1" fontAlgn="auto" latinLnBrk="0" hangingPunct="1">
                        <a:lnSpc>
                          <a:spcPct val="100000"/>
                        </a:lnSpc>
                        <a:spcBef>
                          <a:spcPts val="0"/>
                        </a:spcBef>
                        <a:spcAft>
                          <a:spcPts val="0"/>
                        </a:spcAft>
                        <a:buClrTx/>
                        <a:buSzTx/>
                        <a:buFontTx/>
                        <a:buNone/>
                        <a:tabLst/>
                        <a:defRPr/>
                      </a:pPr>
                      <a:r>
                        <a:rPr lang="en-US" sz="2400" b="0" i="0" dirty="0">
                          <a:latin typeface="Arial" panose="020B0604020202020204" pitchFamily="34" charset="0"/>
                          <a:cs typeface="Arial" panose="020B0604020202020204" pitchFamily="34" charset="0"/>
                        </a:rPr>
                        <a:t>Habitat preference</a:t>
                      </a:r>
                    </a:p>
                    <a:p>
                      <a:endParaRPr lang="en-US" sz="2400" b="0" i="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512855484"/>
                  </a:ext>
                </a:extLst>
              </a:tr>
              <a:tr h="432543">
                <a:tc>
                  <a:txBody>
                    <a:bodyPr/>
                    <a:lstStyle/>
                    <a:p>
                      <a:r>
                        <a:rPr lang="en-US" sz="2400" b="0" i="0" dirty="0">
                          <a:latin typeface="Arial" panose="020B0604020202020204" pitchFamily="34" charset="0"/>
                          <a:cs typeface="Arial" panose="020B0604020202020204" pitchFamily="34" charset="0"/>
                        </a:rPr>
                        <a:t>Coral cover</a:t>
                      </a:r>
                      <a:r>
                        <a:rPr lang="en-US" sz="2400" b="0" i="0" baseline="30000" dirty="0">
                          <a:latin typeface="Arial" panose="020B0604020202020204" pitchFamily="34" charset="0"/>
                          <a:cs typeface="Arial" panose="020B0604020202020204" pitchFamily="34" charset="0"/>
                        </a:rPr>
                        <a:t>8</a:t>
                      </a:r>
                      <a:endParaRPr lang="en-US" sz="2400" b="0" i="0" dirty="0">
                        <a:latin typeface="Arial" panose="020B0604020202020204" pitchFamily="34" charset="0"/>
                        <a:cs typeface="Arial" panose="020B0604020202020204" pitchFamily="34" charset="0"/>
                      </a:endParaRPr>
                    </a:p>
                  </a:txBody>
                  <a:tcPr/>
                </a:tc>
                <a:tc>
                  <a:txBody>
                    <a:bodyPr/>
                    <a:lstStyle/>
                    <a:p>
                      <a:r>
                        <a:rPr lang="en-US" sz="2400" b="0" i="0" dirty="0">
                          <a:latin typeface="Arial" panose="020B0604020202020204" pitchFamily="34" charset="0"/>
                          <a:cs typeface="Arial" panose="020B0604020202020204" pitchFamily="34" charset="0"/>
                        </a:rPr>
                        <a:t>% cover</a:t>
                      </a:r>
                    </a:p>
                  </a:txBody>
                  <a:tcPr/>
                </a:tc>
                <a:tc>
                  <a:txBody>
                    <a:bodyPr/>
                    <a:lstStyle/>
                    <a:p>
                      <a:endParaRPr lang="en-US" sz="2400" b="0" i="0" dirty="0">
                        <a:latin typeface="Arial" panose="020B0604020202020204" pitchFamily="34" charset="0"/>
                        <a:cs typeface="Arial" panose="020B0604020202020204" pitchFamily="34" charset="0"/>
                      </a:endParaRPr>
                    </a:p>
                  </a:txBody>
                  <a:tcPr/>
                </a:tc>
                <a:tc>
                  <a:txBody>
                    <a:bodyPr/>
                    <a:lstStyle/>
                    <a:p>
                      <a:r>
                        <a:rPr lang="en-US" sz="2400" b="0" i="0" dirty="0">
                          <a:latin typeface="Arial" panose="020B0604020202020204" pitchFamily="34" charset="0"/>
                          <a:cs typeface="Arial" panose="020B0604020202020204" pitchFamily="34" charset="0"/>
                        </a:rPr>
                        <a:t>Habitat preference</a:t>
                      </a:r>
                    </a:p>
                  </a:txBody>
                  <a:tcPr/>
                </a:tc>
                <a:extLst>
                  <a:ext uri="{0D108BD9-81ED-4DB2-BD59-A6C34878D82A}">
                    <a16:rowId xmlns:a16="http://schemas.microsoft.com/office/drawing/2014/main" val="119112042"/>
                  </a:ext>
                </a:extLst>
              </a:tr>
              <a:tr h="1124613">
                <a:tc>
                  <a:txBody>
                    <a:bodyPr/>
                    <a:lstStyle/>
                    <a:p>
                      <a:r>
                        <a:rPr lang="en-US" sz="2400" b="0" i="0" dirty="0">
                          <a:latin typeface="Arial" panose="020B0604020202020204" pitchFamily="34" charset="0"/>
                          <a:cs typeface="Arial" panose="020B0604020202020204" pitchFamily="34" charset="0"/>
                        </a:rPr>
                        <a:t>Wave energy</a:t>
                      </a:r>
                      <a:r>
                        <a:rPr lang="en-US" sz="2400" b="0" i="0" baseline="30000" dirty="0">
                          <a:latin typeface="Arial" panose="020B0604020202020204" pitchFamily="34" charset="0"/>
                          <a:cs typeface="Arial" panose="020B0604020202020204" pitchFamily="34" charset="0"/>
                        </a:rPr>
                        <a:t>12</a:t>
                      </a:r>
                      <a:endParaRPr lang="en-US" sz="2400" b="0" i="0" dirty="0">
                        <a:latin typeface="Arial" panose="020B0604020202020204" pitchFamily="34" charset="0"/>
                        <a:cs typeface="Arial" panose="020B0604020202020204" pitchFamily="34" charset="0"/>
                      </a:endParaRPr>
                    </a:p>
                  </a:txBody>
                  <a:tcPr/>
                </a:tc>
                <a:tc>
                  <a:txBody>
                    <a:bodyPr/>
                    <a:lstStyle/>
                    <a:p>
                      <a:r>
                        <a:rPr lang="en-US" sz="2400" b="0" i="0" dirty="0">
                          <a:latin typeface="Arial" panose="020B0604020202020204" pitchFamily="34" charset="0"/>
                          <a:cs typeface="Arial" panose="020B0604020202020204" pitchFamily="34" charset="0"/>
                        </a:rPr>
                        <a:t>Total kinetic energy (TKE)</a:t>
                      </a:r>
                    </a:p>
                  </a:txBody>
                  <a:tcPr/>
                </a:tc>
                <a:tc>
                  <a:txBody>
                    <a:bodyPr/>
                    <a:lstStyle/>
                    <a:p>
                      <a:r>
                        <a:rPr lang="en-US" sz="2400" b="0" i="0" dirty="0">
                          <a:latin typeface="Arial" panose="020B0604020202020204" pitchFamily="34" charset="0"/>
                          <a:cs typeface="Arial" panose="020B0604020202020204" pitchFamily="34" charset="0"/>
                        </a:rPr>
                        <a:t>3 hours, 4 km</a:t>
                      </a:r>
                    </a:p>
                    <a:p>
                      <a:r>
                        <a:rPr lang="en-US" sz="2400" b="0" i="0" dirty="0">
                          <a:latin typeface="Arial" panose="020B0604020202020204" pitchFamily="34" charset="0"/>
                          <a:cs typeface="Arial" panose="020B0604020202020204" pitchFamily="34" charset="0"/>
                        </a:rPr>
                        <a:t>2009-2020</a:t>
                      </a:r>
                    </a:p>
                  </a:txBody>
                  <a:tcPr/>
                </a:tc>
                <a:tc>
                  <a:txBody>
                    <a:bodyPr/>
                    <a:lstStyle/>
                    <a:p>
                      <a:r>
                        <a:rPr lang="en-US" sz="2400" b="0" i="0" dirty="0">
                          <a:latin typeface="Arial" panose="020B0604020202020204" pitchFamily="34" charset="0"/>
                          <a:cs typeface="Arial" panose="020B0604020202020204" pitchFamily="34" charset="0"/>
                        </a:rPr>
                        <a:t>Feeding zones, food delivery mechanisms, aggregations at certain flows</a:t>
                      </a:r>
                    </a:p>
                  </a:txBody>
                  <a:tcPr/>
                </a:tc>
                <a:extLst>
                  <a:ext uri="{0D108BD9-81ED-4DB2-BD59-A6C34878D82A}">
                    <a16:rowId xmlns:a16="http://schemas.microsoft.com/office/drawing/2014/main" val="1609096869"/>
                  </a:ext>
                </a:extLst>
              </a:tr>
              <a:tr h="778578">
                <a:tc>
                  <a:txBody>
                    <a:bodyPr/>
                    <a:lstStyle/>
                    <a:p>
                      <a:r>
                        <a:rPr lang="en-US" sz="2400" b="0" i="0" dirty="0">
                          <a:latin typeface="Arial" panose="020B0604020202020204" pitchFamily="34" charset="0"/>
                          <a:cs typeface="Arial" panose="020B0604020202020204" pitchFamily="34" charset="0"/>
                        </a:rPr>
                        <a:t>Spearfishing effort</a:t>
                      </a:r>
                      <a:r>
                        <a:rPr lang="en-US" sz="2400" b="0" i="0" baseline="30000" dirty="0">
                          <a:latin typeface="Arial" panose="020B0604020202020204" pitchFamily="34" charset="0"/>
                          <a:cs typeface="Arial" panose="020B0604020202020204" pitchFamily="34" charset="0"/>
                        </a:rPr>
                        <a:t>13</a:t>
                      </a:r>
                      <a:endParaRPr lang="en-US" sz="2400" b="0" i="0" dirty="0">
                        <a:latin typeface="Arial" panose="020B0604020202020204" pitchFamily="34" charset="0"/>
                        <a:cs typeface="Arial" panose="020B0604020202020204" pitchFamily="34" charset="0"/>
                      </a:endParaRPr>
                    </a:p>
                    <a:p>
                      <a:r>
                        <a:rPr lang="en-US" sz="2400" b="0" i="0" dirty="0">
                          <a:latin typeface="Arial" panose="020B0604020202020204" pitchFamily="34" charset="0"/>
                          <a:cs typeface="Arial" panose="020B0604020202020204" pitchFamily="34" charset="0"/>
                        </a:rPr>
                        <a:t>(Boat- &amp; shore-based)</a:t>
                      </a:r>
                    </a:p>
                  </a:txBody>
                  <a:tcPr/>
                </a:tc>
                <a:tc>
                  <a:txBody>
                    <a:bodyPr/>
                    <a:lstStyle/>
                    <a:p>
                      <a:r>
                        <a:rPr lang="en-US" sz="2400" b="0" i="0" dirty="0">
                          <a:latin typeface="Arial" panose="020B0604020202020204" pitchFamily="34" charset="0"/>
                          <a:cs typeface="Arial" panose="020B0604020202020204" pitchFamily="34" charset="0"/>
                        </a:rPr>
                        <a:t>Hours/ha</a:t>
                      </a:r>
                    </a:p>
                  </a:txBody>
                  <a:tcPr/>
                </a:tc>
                <a:tc>
                  <a:txBody>
                    <a:bodyPr/>
                    <a:lstStyle/>
                    <a:p>
                      <a:r>
                        <a:rPr lang="en-US" sz="2400" b="0" i="0" dirty="0">
                          <a:latin typeface="Arial" panose="020B0604020202020204" pitchFamily="34" charset="0"/>
                          <a:cs typeface="Arial" panose="020B0604020202020204" pitchFamily="34" charset="0"/>
                        </a:rPr>
                        <a:t>--</a:t>
                      </a:r>
                    </a:p>
                  </a:txBody>
                  <a:tcPr/>
                </a:tc>
                <a:tc>
                  <a:txBody>
                    <a:bodyPr/>
                    <a:lstStyle/>
                    <a:p>
                      <a:r>
                        <a:rPr lang="en-US" sz="2400" b="0" i="0" dirty="0">
                          <a:latin typeface="Arial" panose="020B0604020202020204" pitchFamily="34" charset="0"/>
                          <a:cs typeface="Arial" panose="020B0604020202020204" pitchFamily="34" charset="0"/>
                        </a:rPr>
                        <a:t>Human fishing pressure effects on populations</a:t>
                      </a:r>
                    </a:p>
                  </a:txBody>
                  <a:tcPr/>
                </a:tc>
                <a:extLst>
                  <a:ext uri="{0D108BD9-81ED-4DB2-BD59-A6C34878D82A}">
                    <a16:rowId xmlns:a16="http://schemas.microsoft.com/office/drawing/2014/main" val="4187651181"/>
                  </a:ext>
                </a:extLst>
              </a:tr>
              <a:tr h="432543">
                <a:tc>
                  <a:txBody>
                    <a:bodyPr/>
                    <a:lstStyle/>
                    <a:p>
                      <a:r>
                        <a:rPr lang="en-US" sz="2400" b="0" i="0" dirty="0">
                          <a:latin typeface="Arial" panose="020B0604020202020204" pitchFamily="34" charset="0"/>
                          <a:cs typeface="Arial" panose="020B0604020202020204" pitchFamily="34" charset="0"/>
                        </a:rPr>
                        <a:t>Effluent</a:t>
                      </a:r>
                      <a:r>
                        <a:rPr lang="en-US" sz="2400" b="0" i="0" baseline="30000" dirty="0">
                          <a:latin typeface="Arial" panose="020B0604020202020204" pitchFamily="34" charset="0"/>
                          <a:cs typeface="Arial" panose="020B0604020202020204" pitchFamily="34" charset="0"/>
                        </a:rPr>
                        <a:t>8</a:t>
                      </a:r>
                      <a:endParaRPr lang="en-US" sz="2400" b="0" i="0" dirty="0">
                        <a:latin typeface="Arial" panose="020B0604020202020204" pitchFamily="34" charset="0"/>
                        <a:cs typeface="Arial" panose="020B0604020202020204" pitchFamily="34" charset="0"/>
                      </a:endParaRPr>
                    </a:p>
                  </a:txBody>
                  <a:tcPr/>
                </a:tc>
                <a:tc>
                  <a:txBody>
                    <a:bodyPr/>
                    <a:lstStyle/>
                    <a:p>
                      <a:r>
                        <a:rPr lang="en-US" sz="2400" b="0" i="0" dirty="0">
                          <a:latin typeface="Arial" panose="020B0604020202020204" pitchFamily="34" charset="0"/>
                          <a:cs typeface="Arial" panose="020B0604020202020204" pitchFamily="34" charset="0"/>
                        </a:rPr>
                        <a:t>g/km</a:t>
                      </a:r>
                      <a:r>
                        <a:rPr lang="en-US" sz="2400" b="0" i="0" baseline="30000" dirty="0">
                          <a:latin typeface="Arial" panose="020B0604020202020204" pitchFamily="34" charset="0"/>
                          <a:cs typeface="Arial" panose="020B0604020202020204" pitchFamily="34" charset="0"/>
                        </a:rPr>
                        <a:t>2</a:t>
                      </a:r>
                      <a:r>
                        <a:rPr lang="en-US" sz="2400" b="0" i="0" dirty="0">
                          <a:latin typeface="Arial" panose="020B0604020202020204" pitchFamily="34" charset="0"/>
                          <a:cs typeface="Arial" panose="020B0604020202020204" pitchFamily="34" charset="0"/>
                        </a:rPr>
                        <a:t>/day</a:t>
                      </a:r>
                    </a:p>
                  </a:txBody>
                  <a:tcPr/>
                </a:tc>
                <a:tc>
                  <a:txBody>
                    <a:bodyPr/>
                    <a:lstStyle/>
                    <a:p>
                      <a:r>
                        <a:rPr lang="en-US" sz="2400" b="0" i="0" dirty="0">
                          <a:latin typeface="Arial" panose="020B0604020202020204" pitchFamily="34" charset="0"/>
                          <a:cs typeface="Arial" panose="020B0604020202020204" pitchFamily="34" charset="0"/>
                        </a:rPr>
                        <a:t>--</a:t>
                      </a:r>
                    </a:p>
                  </a:txBody>
                  <a:tcPr/>
                </a:tc>
                <a:tc>
                  <a:txBody>
                    <a:bodyPr/>
                    <a:lstStyle/>
                    <a:p>
                      <a:r>
                        <a:rPr lang="en-US" sz="2400" b="0" i="0" dirty="0">
                          <a:latin typeface="Arial" panose="020B0604020202020204" pitchFamily="34" charset="0"/>
                          <a:cs typeface="Arial" panose="020B0604020202020204" pitchFamily="34" charset="0"/>
                        </a:rPr>
                        <a:t>Water quality, habitat disturbance</a:t>
                      </a:r>
                    </a:p>
                  </a:txBody>
                  <a:tcPr/>
                </a:tc>
                <a:extLst>
                  <a:ext uri="{0D108BD9-81ED-4DB2-BD59-A6C34878D82A}">
                    <a16:rowId xmlns:a16="http://schemas.microsoft.com/office/drawing/2014/main" val="2590961735"/>
                  </a:ext>
                </a:extLst>
              </a:tr>
              <a:tr h="778578">
                <a:tc>
                  <a:txBody>
                    <a:bodyPr/>
                    <a:lstStyle/>
                    <a:p>
                      <a:r>
                        <a:rPr lang="en-US" sz="2400" b="0" i="0" dirty="0">
                          <a:latin typeface="Arial" panose="020B0604020202020204" pitchFamily="34" charset="0"/>
                          <a:cs typeface="Arial" panose="020B0604020202020204" pitchFamily="34" charset="0"/>
                        </a:rPr>
                        <a:t>Nearshore sediment</a:t>
                      </a:r>
                      <a:r>
                        <a:rPr lang="en-US" sz="2400" b="0" i="0" baseline="30000" dirty="0">
                          <a:latin typeface="Arial" panose="020B0604020202020204" pitchFamily="34" charset="0"/>
                          <a:cs typeface="Arial" panose="020B0604020202020204" pitchFamily="34" charset="0"/>
                        </a:rPr>
                        <a:t>13</a:t>
                      </a:r>
                      <a:endParaRPr lang="en-US" sz="2400" b="0" i="0" dirty="0">
                        <a:latin typeface="Arial" panose="020B0604020202020204" pitchFamily="34" charset="0"/>
                        <a:cs typeface="Arial" panose="020B0604020202020204" pitchFamily="34" charset="0"/>
                      </a:endParaRPr>
                    </a:p>
                  </a:txBody>
                  <a:tcPr/>
                </a:tc>
                <a:tc>
                  <a:txBody>
                    <a:bodyPr/>
                    <a:lstStyle/>
                    <a:p>
                      <a:r>
                        <a:rPr lang="en-US" sz="2400" b="0" i="0" dirty="0">
                          <a:latin typeface="Arial" panose="020B0604020202020204" pitchFamily="34" charset="0"/>
                          <a:cs typeface="Arial" panose="020B0604020202020204" pitchFamily="34" charset="0"/>
                        </a:rPr>
                        <a:t>Ton/ha/</a:t>
                      </a:r>
                      <a:r>
                        <a:rPr lang="en-US" sz="2400" b="0" i="0" dirty="0" err="1">
                          <a:latin typeface="Arial" panose="020B0604020202020204" pitchFamily="34" charset="0"/>
                          <a:cs typeface="Arial" panose="020B0604020202020204" pitchFamily="34" charset="0"/>
                        </a:rPr>
                        <a:t>yr</a:t>
                      </a:r>
                      <a:endParaRPr lang="en-US" sz="2400" b="0" i="0" dirty="0">
                        <a:latin typeface="Arial" panose="020B0604020202020204" pitchFamily="34" charset="0"/>
                        <a:cs typeface="Arial" panose="020B0604020202020204" pitchFamily="34" charset="0"/>
                      </a:endParaRPr>
                    </a:p>
                  </a:txBody>
                  <a:tcPr/>
                </a:tc>
                <a:tc>
                  <a:txBody>
                    <a:bodyPr/>
                    <a:lstStyle/>
                    <a:p>
                      <a:r>
                        <a:rPr lang="en-US" sz="2400" b="0" i="0" dirty="0">
                          <a:latin typeface="Arial" panose="020B0604020202020204" pitchFamily="34" charset="0"/>
                          <a:cs typeface="Arial" panose="020B0604020202020204" pitchFamily="34" charset="0"/>
                        </a:rPr>
                        <a:t>0.5 km</a:t>
                      </a:r>
                    </a:p>
                  </a:txBody>
                  <a:tcPr/>
                </a:tc>
                <a:tc>
                  <a:txBody>
                    <a:bodyPr/>
                    <a:lstStyle/>
                    <a:p>
                      <a:r>
                        <a:rPr lang="en-US" sz="2400" b="0" i="0" dirty="0">
                          <a:latin typeface="Arial" panose="020B0604020202020204" pitchFamily="34" charset="0"/>
                          <a:cs typeface="Arial" panose="020B0604020202020204" pitchFamily="34" charset="0"/>
                        </a:rPr>
                        <a:t>Reef degradation, changes in temp/salinity</a:t>
                      </a:r>
                    </a:p>
                  </a:txBody>
                  <a:tcPr/>
                </a:tc>
                <a:extLst>
                  <a:ext uri="{0D108BD9-81ED-4DB2-BD59-A6C34878D82A}">
                    <a16:rowId xmlns:a16="http://schemas.microsoft.com/office/drawing/2014/main" val="3658581258"/>
                  </a:ext>
                </a:extLst>
              </a:tr>
              <a:tr h="432543">
                <a:tc>
                  <a:txBody>
                    <a:bodyPr/>
                    <a:lstStyle/>
                    <a:p>
                      <a:r>
                        <a:rPr lang="en-US" sz="2400" b="0" i="0" dirty="0">
                          <a:latin typeface="Arial" panose="020B0604020202020204" pitchFamily="34" charset="0"/>
                          <a:cs typeface="Arial" panose="020B0604020202020204" pitchFamily="34" charset="0"/>
                        </a:rPr>
                        <a:t>Latitude, Longitude</a:t>
                      </a:r>
                      <a:r>
                        <a:rPr lang="en-US" sz="2400" b="0" i="0" baseline="30000" dirty="0">
                          <a:latin typeface="Arial" panose="020B0604020202020204" pitchFamily="34" charset="0"/>
                          <a:cs typeface="Arial" panose="020B0604020202020204" pitchFamily="34" charset="0"/>
                        </a:rPr>
                        <a:t>8</a:t>
                      </a:r>
                      <a:endParaRPr lang="en-US" sz="2400" b="0" i="0" dirty="0">
                        <a:latin typeface="Arial" panose="020B0604020202020204" pitchFamily="34" charset="0"/>
                        <a:cs typeface="Arial" panose="020B0604020202020204" pitchFamily="34" charset="0"/>
                      </a:endParaRPr>
                    </a:p>
                  </a:txBody>
                  <a:tcPr/>
                </a:tc>
                <a:tc>
                  <a:txBody>
                    <a:bodyPr/>
                    <a:lstStyle/>
                    <a:p>
                      <a:r>
                        <a:rPr lang="en-US" sz="2400" b="0" i="0" dirty="0">
                          <a:latin typeface="Arial" panose="020B0604020202020204" pitchFamily="34" charset="0"/>
                          <a:cs typeface="Arial" panose="020B0604020202020204" pitchFamily="34" charset="0"/>
                        </a:rPr>
                        <a:t>Degrees</a:t>
                      </a:r>
                    </a:p>
                  </a:txBody>
                  <a:tcPr/>
                </a:tc>
                <a:tc>
                  <a:txBody>
                    <a:bodyPr/>
                    <a:lstStyle/>
                    <a:p>
                      <a:r>
                        <a:rPr lang="en-US" sz="2400" b="0" i="0" dirty="0">
                          <a:latin typeface="Arial" panose="020B0604020202020204" pitchFamily="34" charset="0"/>
                          <a:cs typeface="Arial" panose="020B0604020202020204" pitchFamily="34" charset="0"/>
                        </a:rPr>
                        <a:t>--</a:t>
                      </a:r>
                    </a:p>
                  </a:txBody>
                  <a:tcPr/>
                </a:tc>
                <a:tc>
                  <a:txBody>
                    <a:bodyPr/>
                    <a:lstStyle/>
                    <a:p>
                      <a:r>
                        <a:rPr lang="en-US" sz="2400" b="0" i="0" dirty="0">
                          <a:latin typeface="Arial" panose="020B0604020202020204" pitchFamily="34" charset="0"/>
                          <a:cs typeface="Arial" panose="020B0604020202020204" pitchFamily="34" charset="0"/>
                        </a:rPr>
                        <a:t>Temperature gradients</a:t>
                      </a:r>
                    </a:p>
                  </a:txBody>
                  <a:tcPr/>
                </a:tc>
                <a:extLst>
                  <a:ext uri="{0D108BD9-81ED-4DB2-BD59-A6C34878D82A}">
                    <a16:rowId xmlns:a16="http://schemas.microsoft.com/office/drawing/2014/main" val="4081887097"/>
                  </a:ext>
                </a:extLst>
              </a:tr>
              <a:tr h="432543">
                <a:tc>
                  <a:txBody>
                    <a:bodyPr/>
                    <a:lstStyle/>
                    <a:p>
                      <a:r>
                        <a:rPr lang="en-US" sz="2400" b="0" i="0" dirty="0">
                          <a:latin typeface="Arial" panose="020B0604020202020204" pitchFamily="34" charset="0"/>
                          <a:cs typeface="Arial" panose="020B0604020202020204" pitchFamily="34" charset="0"/>
                        </a:rPr>
                        <a:t>Year</a:t>
                      </a:r>
                      <a:r>
                        <a:rPr lang="en-US" sz="2400" b="0" i="0" baseline="30000" dirty="0">
                          <a:latin typeface="Arial" panose="020B0604020202020204" pitchFamily="34" charset="0"/>
                          <a:cs typeface="Arial" panose="020B0604020202020204" pitchFamily="34" charset="0"/>
                        </a:rPr>
                        <a:t>8</a:t>
                      </a:r>
                      <a:endParaRPr lang="en-US" sz="2400" b="0" i="0" dirty="0">
                        <a:latin typeface="Arial" panose="020B0604020202020204" pitchFamily="34" charset="0"/>
                        <a:cs typeface="Arial" panose="020B0604020202020204" pitchFamily="34" charset="0"/>
                      </a:endParaRPr>
                    </a:p>
                  </a:txBody>
                  <a:tcPr/>
                </a:tc>
                <a:tc>
                  <a:txBody>
                    <a:bodyPr/>
                    <a:lstStyle/>
                    <a:p>
                      <a:r>
                        <a:rPr lang="en-US" sz="2400" b="0" i="0" dirty="0">
                          <a:latin typeface="Arial" panose="020B0604020202020204" pitchFamily="34" charset="0"/>
                          <a:cs typeface="Arial" panose="020B0604020202020204" pitchFamily="34" charset="0"/>
                        </a:rPr>
                        <a:t>--</a:t>
                      </a:r>
                    </a:p>
                  </a:txBody>
                  <a:tcPr/>
                </a:tc>
                <a:tc>
                  <a:txBody>
                    <a:bodyPr/>
                    <a:lstStyle/>
                    <a:p>
                      <a:r>
                        <a:rPr lang="en-US" sz="2400" b="0" i="0" dirty="0">
                          <a:latin typeface="Arial" panose="020B0604020202020204" pitchFamily="34" charset="0"/>
                          <a:cs typeface="Arial" panose="020B0604020202020204" pitchFamily="34" charset="0"/>
                        </a:rPr>
                        <a:t>--</a:t>
                      </a:r>
                    </a:p>
                  </a:txBody>
                  <a:tcPr/>
                </a:tc>
                <a:tc>
                  <a:txBody>
                    <a:bodyPr/>
                    <a:lstStyle/>
                    <a:p>
                      <a:r>
                        <a:rPr lang="en-US" sz="2400" b="0" i="0" dirty="0">
                          <a:latin typeface="Arial" panose="020B0604020202020204" pitchFamily="34" charset="0"/>
                          <a:cs typeface="Arial" panose="020B0604020202020204" pitchFamily="34" charset="0"/>
                        </a:rPr>
                        <a:t>Annual variability</a:t>
                      </a:r>
                    </a:p>
                  </a:txBody>
                  <a:tcPr/>
                </a:tc>
                <a:extLst>
                  <a:ext uri="{0D108BD9-81ED-4DB2-BD59-A6C34878D82A}">
                    <a16:rowId xmlns:a16="http://schemas.microsoft.com/office/drawing/2014/main" val="3541527418"/>
                  </a:ext>
                </a:extLst>
              </a:tr>
            </a:tbl>
          </a:graphicData>
        </a:graphic>
      </p:graphicFrame>
      <p:sp>
        <p:nvSpPr>
          <p:cNvPr id="34" name="Rectangle 33">
            <a:extLst>
              <a:ext uri="{FF2B5EF4-FFF2-40B4-BE49-F238E27FC236}">
                <a16:creationId xmlns:a16="http://schemas.microsoft.com/office/drawing/2014/main" id="{7167051B-EAF5-1F07-A449-A6F7FD6D4F06}"/>
              </a:ext>
            </a:extLst>
          </p:cNvPr>
          <p:cNvSpPr/>
          <p:nvPr/>
        </p:nvSpPr>
        <p:spPr>
          <a:xfrm>
            <a:off x="448119" y="25603631"/>
            <a:ext cx="13927239" cy="7343495"/>
          </a:xfrm>
          <a:prstGeom prst="rect">
            <a:avLst/>
          </a:prstGeom>
          <a:solidFill>
            <a:schemeClr val="bg1"/>
          </a:solidFill>
          <a:ln w="508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Box 18">
            <a:extLst>
              <a:ext uri="{FF2B5EF4-FFF2-40B4-BE49-F238E27FC236}">
                <a16:creationId xmlns:a16="http://schemas.microsoft.com/office/drawing/2014/main" id="{25BF1162-72A8-9653-72B6-1D72003C766A}"/>
              </a:ext>
            </a:extLst>
          </p:cNvPr>
          <p:cNvSpPr txBox="1"/>
          <p:nvPr/>
        </p:nvSpPr>
        <p:spPr>
          <a:xfrm>
            <a:off x="561666" y="25663466"/>
            <a:ext cx="13723531" cy="7109639"/>
          </a:xfrm>
          <a:prstGeom prst="rect">
            <a:avLst/>
          </a:prstGeom>
          <a:noFill/>
        </p:spPr>
        <p:txBody>
          <a:bodyPr wrap="square" rtlCol="0">
            <a:spAutoFit/>
          </a:bodyPr>
          <a:lstStyle/>
          <a:p>
            <a:endParaRPr lang="en-US" sz="2400" dirty="0">
              <a:latin typeface="Arial" panose="020B0604020202020204" pitchFamily="34" charset="0"/>
              <a:cs typeface="Arial" panose="020B0604020202020204" pitchFamily="34" charset="0"/>
            </a:endParaRPr>
          </a:p>
          <a:p>
            <a:r>
              <a:rPr lang="en-US" sz="2400" b="1" dirty="0">
                <a:latin typeface="Arial" panose="020B0604020202020204" pitchFamily="34" charset="0"/>
                <a:cs typeface="Arial" panose="020B0604020202020204" pitchFamily="34" charset="0"/>
              </a:rPr>
              <a:t>Species Distribution Models using Ensemble Boosted Regression Trees (BRTs):</a:t>
            </a: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Hybrid statistical/machine learning approach to deal with numerous predictors and complex relationships</a:t>
            </a: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Cross validated using a 75/25 split (75 to train the model, 25 to validate)</a:t>
            </a: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50-model ensemble</a:t>
            </a:r>
          </a:p>
          <a:p>
            <a:endParaRPr lang="en-US" sz="2400" dirty="0">
              <a:latin typeface="Arial" panose="020B0604020202020204" pitchFamily="34" charset="0"/>
              <a:cs typeface="Arial" panose="020B0604020202020204" pitchFamily="34" charset="0"/>
            </a:endParaRPr>
          </a:p>
          <a:p>
            <a:r>
              <a:rPr lang="en-US" sz="2400" b="1" dirty="0">
                <a:latin typeface="Arial" panose="020B0604020202020204" pitchFamily="34" charset="0"/>
                <a:cs typeface="Arial" panose="020B0604020202020204" pitchFamily="34" charset="0"/>
              </a:rPr>
              <a:t>Species Dataset:</a:t>
            </a:r>
          </a:p>
          <a:p>
            <a:pPr marL="285750" indent="-285750">
              <a:buFont typeface="Arial" panose="020B0604020202020204" pitchFamily="34" charset="0"/>
              <a:buChar char="•"/>
            </a:pPr>
            <a:r>
              <a:rPr lang="en-US" sz="2400" dirty="0">
                <a:latin typeface="Arial" panose="020B0604020202020204" pitchFamily="34" charset="0"/>
                <a:cs typeface="Arial" panose="020B0604020202020204" pitchFamily="34" charset="0"/>
              </a:rPr>
              <a:t>NOAA National Coral Reef Monitoring Program (NCRMP) Dataset</a:t>
            </a:r>
            <a:r>
              <a:rPr lang="en-US" sz="2400" baseline="30000" dirty="0">
                <a:latin typeface="Arial" panose="020B0604020202020204" pitchFamily="34" charset="0"/>
                <a:cs typeface="Arial" panose="020B0604020202020204" pitchFamily="34" charset="0"/>
              </a:rPr>
              <a:t>4</a:t>
            </a:r>
            <a:endParaRPr lang="en-US" sz="2400" dirty="0">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r>
              <a:rPr lang="en-US" sz="2400" dirty="0">
                <a:latin typeface="Arial" panose="020B0604020202020204" pitchFamily="34" charset="0"/>
                <a:cs typeface="Arial" panose="020B0604020202020204" pitchFamily="34" charset="0"/>
              </a:rPr>
              <a:t>SCUBA-based Stationary Point Count (SPC) surveys, </a:t>
            </a:r>
            <a:r>
              <a:rPr lang="en-US" sz="2400" i="1" dirty="0">
                <a:latin typeface="Arial" panose="020B0604020202020204" pitchFamily="34" charset="0"/>
                <a:cs typeface="Arial" panose="020B0604020202020204" pitchFamily="34" charset="0"/>
              </a:rPr>
              <a:t>n</a:t>
            </a:r>
            <a:r>
              <a:rPr lang="en-US" sz="2400" dirty="0">
                <a:latin typeface="Arial" panose="020B0604020202020204" pitchFamily="34" charset="0"/>
                <a:cs typeface="Arial" panose="020B0604020202020204" pitchFamily="34" charset="0"/>
              </a:rPr>
              <a:t>=8944</a:t>
            </a:r>
          </a:p>
          <a:p>
            <a:pPr marL="1200150" lvl="2" indent="-285750">
              <a:buFont typeface="Arial" panose="020B0604020202020204" pitchFamily="34" charset="0"/>
              <a:buChar char="•"/>
            </a:pPr>
            <a:r>
              <a:rPr lang="en-US" sz="2400" dirty="0">
                <a:latin typeface="Arial" panose="020B0604020202020204" pitchFamily="34" charset="0"/>
                <a:cs typeface="Arial" panose="020B0604020202020204" pitchFamily="34" charset="0"/>
              </a:rPr>
              <a:t>Randomized hard bottom location at depths of 0-30 m</a:t>
            </a:r>
          </a:p>
          <a:p>
            <a:pPr marL="1200150" lvl="2" indent="-285750">
              <a:buFont typeface="Arial" panose="020B0604020202020204" pitchFamily="34" charset="0"/>
              <a:buChar char="•"/>
            </a:pPr>
            <a:r>
              <a:rPr lang="en-US" sz="2400" dirty="0">
                <a:latin typeface="Arial" panose="020B0604020202020204" pitchFamily="34" charset="0"/>
                <a:cs typeface="Arial" panose="020B0604020202020204" pitchFamily="34" charset="0"/>
              </a:rPr>
              <a:t>Paired 15-m diameter cylinders (</a:t>
            </a:r>
            <a:r>
              <a:rPr lang="en-US" sz="2400" b="1" dirty="0">
                <a:latin typeface="Arial" panose="020B0604020202020204" pitchFamily="34" charset="0"/>
                <a:cs typeface="Arial" panose="020B0604020202020204" pitchFamily="34" charset="0"/>
              </a:rPr>
              <a:t>Fig. 2</a:t>
            </a:r>
            <a:r>
              <a:rPr lang="en-US" sz="2400" dirty="0">
                <a:latin typeface="Arial" panose="020B0604020202020204" pitchFamily="34" charset="0"/>
                <a:cs typeface="Arial" panose="020B0604020202020204" pitchFamily="34" charset="0"/>
              </a:rPr>
              <a:t>)</a:t>
            </a:r>
          </a:p>
          <a:p>
            <a:pPr marL="1200150" lvl="2" indent="-285750">
              <a:buFont typeface="Arial" panose="020B0604020202020204" pitchFamily="34" charset="0"/>
              <a:buChar char="•"/>
            </a:pPr>
            <a:r>
              <a:rPr lang="en-US" sz="2400" dirty="0">
                <a:latin typeface="Arial" panose="020B0604020202020204" pitchFamily="34" charset="0"/>
                <a:cs typeface="Arial" panose="020B0604020202020204" pitchFamily="34" charset="0"/>
              </a:rPr>
              <a:t>Photographs of benthos taken along transects</a:t>
            </a:r>
          </a:p>
          <a:p>
            <a:pPr marL="1200150" lvl="2" indent="-285750">
              <a:buFont typeface="Arial" panose="020B0604020202020204" pitchFamily="34" charset="0"/>
              <a:buChar char="•"/>
            </a:pPr>
            <a:r>
              <a:rPr lang="en-US" sz="2400" dirty="0">
                <a:latin typeface="Arial" panose="020B0604020202020204" pitchFamily="34" charset="0"/>
                <a:cs typeface="Arial" panose="020B0604020202020204" pitchFamily="34" charset="0"/>
              </a:rPr>
              <a:t>2009-2021 (every 3 years) across MHI and NWHI</a:t>
            </a:r>
          </a:p>
          <a:p>
            <a:endParaRPr lang="en-US" sz="2400" b="1" dirty="0">
              <a:latin typeface="Arial" panose="020B0604020202020204" pitchFamily="34" charset="0"/>
              <a:cs typeface="Arial" panose="020B0604020202020204" pitchFamily="34" charset="0"/>
            </a:endParaRPr>
          </a:p>
          <a:p>
            <a:r>
              <a:rPr lang="en-US" sz="2400" b="1" dirty="0">
                <a:latin typeface="Arial" panose="020B0604020202020204" pitchFamily="34" charset="0"/>
                <a:cs typeface="Arial" panose="020B0604020202020204" pitchFamily="34" charset="0"/>
              </a:rPr>
              <a:t>Environmental Datasets and Tools:</a:t>
            </a: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NOAA Environmental Data Summary (EDS)</a:t>
            </a:r>
            <a:r>
              <a:rPr lang="en-US" sz="2400" baseline="30000" dirty="0">
                <a:latin typeface="Arial" panose="020B0604020202020204" pitchFamily="34" charset="0"/>
                <a:cs typeface="Arial" panose="020B0604020202020204" pitchFamily="34" charset="0"/>
              </a:rPr>
              <a:t>5-12</a:t>
            </a:r>
            <a:endParaRPr lang="en-US" sz="2400" dirty="0">
              <a:latin typeface="Arial" panose="020B0604020202020204" pitchFamily="34" charset="0"/>
              <a:cs typeface="Arial" panose="020B0604020202020204" pitchFamily="34" charset="0"/>
            </a:endParaRPr>
          </a:p>
          <a:p>
            <a:pPr marL="800100" lvl="1"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Integrates field survey data with gridded environmental data (</a:t>
            </a:r>
            <a:r>
              <a:rPr lang="en-US" sz="2400" b="1" dirty="0">
                <a:latin typeface="Arial" panose="020B0604020202020204" pitchFamily="34" charset="0"/>
                <a:cs typeface="Arial" panose="020B0604020202020204" pitchFamily="34" charset="0"/>
              </a:rPr>
              <a:t>Table 1</a:t>
            </a:r>
            <a:r>
              <a:rPr lang="en-US" sz="2400" dirty="0">
                <a:latin typeface="Arial" panose="020B0604020202020204" pitchFamily="34" charset="0"/>
                <a:cs typeface="Arial" panose="020B0604020202020204" pitchFamily="34" charset="0"/>
              </a:rPr>
              <a:t>) </a:t>
            </a: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Ocean Tipping Points (OTP)</a:t>
            </a:r>
            <a:r>
              <a:rPr lang="en-US" sz="2400" baseline="30000" dirty="0">
                <a:latin typeface="Arial" panose="020B0604020202020204" pitchFamily="34" charset="0"/>
                <a:cs typeface="Arial" panose="020B0604020202020204" pitchFamily="34" charset="0"/>
              </a:rPr>
              <a:t>13</a:t>
            </a:r>
          </a:p>
        </p:txBody>
      </p:sp>
      <p:pic>
        <p:nvPicPr>
          <p:cNvPr id="1026" name="Picture 2" descr="Hawaii Cooperative Fishery Research Unit">
            <a:extLst>
              <a:ext uri="{FF2B5EF4-FFF2-40B4-BE49-F238E27FC236}">
                <a16:creationId xmlns:a16="http://schemas.microsoft.com/office/drawing/2014/main" id="{501DB39F-8E19-3864-4972-9808DA4898E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6590" y="3580265"/>
            <a:ext cx="3543807" cy="244007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UH Mānoa Admissions (@ManoaAdmissions) / X">
            <a:extLst>
              <a:ext uri="{FF2B5EF4-FFF2-40B4-BE49-F238E27FC236}">
                <a16:creationId xmlns:a16="http://schemas.microsoft.com/office/drawing/2014/main" id="{4AD4E1DB-9D4B-E4AF-F58A-D870CCEBDEA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3542780" y="3662203"/>
            <a:ext cx="2448506" cy="2448506"/>
          </a:xfrm>
          <a:prstGeom prst="rect">
            <a:avLst/>
          </a:prstGeom>
          <a:noFill/>
          <a:extLst>
            <a:ext uri="{909E8E84-426E-40DD-AFC4-6F175D3DCCD1}">
              <a14:hiddenFill xmlns:a14="http://schemas.microsoft.com/office/drawing/2010/main">
                <a:solidFill>
                  <a:srgbClr val="FFFFFF"/>
                </a:solidFill>
              </a14:hiddenFill>
            </a:ext>
          </a:extLst>
        </p:spPr>
      </p:pic>
      <p:sp>
        <p:nvSpPr>
          <p:cNvPr id="39" name="TextBox 38">
            <a:extLst>
              <a:ext uri="{FF2B5EF4-FFF2-40B4-BE49-F238E27FC236}">
                <a16:creationId xmlns:a16="http://schemas.microsoft.com/office/drawing/2014/main" id="{5880471B-FD36-3DFD-AF2C-21C72C40DFCD}"/>
              </a:ext>
            </a:extLst>
          </p:cNvPr>
          <p:cNvSpPr txBox="1"/>
          <p:nvPr/>
        </p:nvSpPr>
        <p:spPr>
          <a:xfrm>
            <a:off x="5912367" y="25292903"/>
            <a:ext cx="2560210" cy="646331"/>
          </a:xfrm>
          <a:prstGeom prst="rect">
            <a:avLst/>
          </a:prstGeom>
          <a:solidFill>
            <a:schemeClr val="bg1"/>
          </a:solidFill>
          <a:ln w="50800">
            <a:solidFill>
              <a:schemeClr val="accent1"/>
            </a:solidFill>
          </a:ln>
        </p:spPr>
        <p:txBody>
          <a:bodyPr wrap="square" rtlCol="0">
            <a:spAutoFit/>
          </a:bodyPr>
          <a:lstStyle/>
          <a:p>
            <a:pPr algn="ctr"/>
            <a:r>
              <a:rPr lang="en-US" sz="3600" dirty="0">
                <a:latin typeface="Arial" panose="020B0604020202020204" pitchFamily="34" charset="0"/>
                <a:cs typeface="Arial" panose="020B0604020202020204" pitchFamily="34" charset="0"/>
              </a:rPr>
              <a:t>METHODS</a:t>
            </a:r>
          </a:p>
        </p:txBody>
      </p:sp>
      <p:sp>
        <p:nvSpPr>
          <p:cNvPr id="44" name="Rectangle 43">
            <a:extLst>
              <a:ext uri="{FF2B5EF4-FFF2-40B4-BE49-F238E27FC236}">
                <a16:creationId xmlns:a16="http://schemas.microsoft.com/office/drawing/2014/main" id="{718B3697-B011-BF5A-F2B5-8F22FA0325EA}"/>
              </a:ext>
            </a:extLst>
          </p:cNvPr>
          <p:cNvSpPr/>
          <p:nvPr/>
        </p:nvSpPr>
        <p:spPr>
          <a:xfrm>
            <a:off x="14947941" y="7402744"/>
            <a:ext cx="13798627" cy="16827060"/>
          </a:xfrm>
          <a:prstGeom prst="rect">
            <a:avLst/>
          </a:prstGeom>
          <a:solidFill>
            <a:schemeClr val="bg1"/>
          </a:solidFill>
          <a:ln w="508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800" dirty="0">
                <a:latin typeface="Arial" panose="020B0604020202020204" pitchFamily="34" charset="0"/>
                <a:cs typeface="Arial" panose="020B0604020202020204" pitchFamily="34" charset="0"/>
              </a:rPr>
              <a:t>OBJECTIVES</a:t>
            </a:r>
          </a:p>
        </p:txBody>
      </p:sp>
      <p:sp>
        <p:nvSpPr>
          <p:cNvPr id="45" name="TextBox 44">
            <a:extLst>
              <a:ext uri="{FF2B5EF4-FFF2-40B4-BE49-F238E27FC236}">
                <a16:creationId xmlns:a16="http://schemas.microsoft.com/office/drawing/2014/main" id="{5023C6D1-A45B-71DF-1202-0949EC35E694}"/>
              </a:ext>
            </a:extLst>
          </p:cNvPr>
          <p:cNvSpPr txBox="1"/>
          <p:nvPr/>
        </p:nvSpPr>
        <p:spPr>
          <a:xfrm>
            <a:off x="18891573" y="7079400"/>
            <a:ext cx="5911362" cy="646331"/>
          </a:xfrm>
          <a:prstGeom prst="rect">
            <a:avLst/>
          </a:prstGeom>
          <a:solidFill>
            <a:schemeClr val="bg1"/>
          </a:solidFill>
          <a:ln w="50800">
            <a:solidFill>
              <a:schemeClr val="accent1"/>
            </a:solidFill>
          </a:ln>
        </p:spPr>
        <p:txBody>
          <a:bodyPr wrap="square" rtlCol="0">
            <a:spAutoFit/>
          </a:bodyPr>
          <a:lstStyle/>
          <a:p>
            <a:pPr algn="ctr"/>
            <a:r>
              <a:rPr lang="en-US" sz="3600" dirty="0">
                <a:latin typeface="Arial" panose="020B0604020202020204" pitchFamily="34" charset="0"/>
                <a:cs typeface="Arial" panose="020B0604020202020204" pitchFamily="34" charset="0"/>
              </a:rPr>
              <a:t>PRELIMINARY RESULTS</a:t>
            </a:r>
          </a:p>
        </p:txBody>
      </p:sp>
      <p:sp>
        <p:nvSpPr>
          <p:cNvPr id="1109" name="Rectangle 1108">
            <a:extLst>
              <a:ext uri="{FF2B5EF4-FFF2-40B4-BE49-F238E27FC236}">
                <a16:creationId xmlns:a16="http://schemas.microsoft.com/office/drawing/2014/main" id="{EDD30EC4-1D60-A48C-4118-781A99994CD7}"/>
              </a:ext>
            </a:extLst>
          </p:cNvPr>
          <p:cNvSpPr/>
          <p:nvPr/>
        </p:nvSpPr>
        <p:spPr>
          <a:xfrm>
            <a:off x="14951428" y="34654143"/>
            <a:ext cx="13823762" cy="3269647"/>
          </a:xfrm>
          <a:prstGeom prst="rect">
            <a:avLst/>
          </a:prstGeom>
          <a:solidFill>
            <a:schemeClr val="bg1"/>
          </a:solidFill>
          <a:ln w="508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sz="1800" dirty="0">
              <a:latin typeface="Arial" panose="020B0604020202020204" pitchFamily="34" charset="0"/>
              <a:cs typeface="Arial" panose="020B0604020202020204" pitchFamily="34" charset="0"/>
            </a:endParaRPr>
          </a:p>
        </p:txBody>
      </p:sp>
      <p:sp>
        <p:nvSpPr>
          <p:cNvPr id="1173" name="TextBox 1172">
            <a:extLst>
              <a:ext uri="{FF2B5EF4-FFF2-40B4-BE49-F238E27FC236}">
                <a16:creationId xmlns:a16="http://schemas.microsoft.com/office/drawing/2014/main" id="{DE844F99-1611-F08E-91DC-877AEA02EAB8}"/>
              </a:ext>
            </a:extLst>
          </p:cNvPr>
          <p:cNvSpPr txBox="1"/>
          <p:nvPr/>
        </p:nvSpPr>
        <p:spPr>
          <a:xfrm>
            <a:off x="9970883" y="31369362"/>
            <a:ext cx="4289282" cy="646331"/>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Figure 2. </a:t>
            </a:r>
            <a:r>
              <a:rPr lang="en-US" dirty="0">
                <a:latin typeface="Arial" panose="020B0604020202020204" pitchFamily="34" charset="0"/>
                <a:cs typeface="Arial" panose="020B0604020202020204" pitchFamily="34" charset="0"/>
              </a:rPr>
              <a:t>Diagram of divers conducting an SPC survey.</a:t>
            </a:r>
          </a:p>
        </p:txBody>
      </p:sp>
      <p:pic>
        <p:nvPicPr>
          <p:cNvPr id="1181" name="Picture 1180">
            <a:extLst>
              <a:ext uri="{FF2B5EF4-FFF2-40B4-BE49-F238E27FC236}">
                <a16:creationId xmlns:a16="http://schemas.microsoft.com/office/drawing/2014/main" id="{A737C24A-47F3-93CA-7BB1-F08C507DB083}"/>
              </a:ext>
            </a:extLst>
          </p:cNvPr>
          <p:cNvPicPr>
            <a:picLocks noChangeAspect="1"/>
          </p:cNvPicPr>
          <p:nvPr/>
        </p:nvPicPr>
        <p:blipFill>
          <a:blip r:embed="rId8"/>
          <a:stretch>
            <a:fillRect/>
          </a:stretch>
        </p:blipFill>
        <p:spPr>
          <a:xfrm>
            <a:off x="624244" y="11348955"/>
            <a:ext cx="13464654" cy="10771723"/>
          </a:xfrm>
          <a:prstGeom prst="rect">
            <a:avLst/>
          </a:prstGeom>
        </p:spPr>
      </p:pic>
      <p:pic>
        <p:nvPicPr>
          <p:cNvPr id="1184" name="Picture 1183">
            <a:extLst>
              <a:ext uri="{FF2B5EF4-FFF2-40B4-BE49-F238E27FC236}">
                <a16:creationId xmlns:a16="http://schemas.microsoft.com/office/drawing/2014/main" id="{F0D9E7EE-53D5-CA78-7297-9A68813E5285}"/>
              </a:ext>
            </a:extLst>
          </p:cNvPr>
          <p:cNvPicPr>
            <a:picLocks noChangeAspect="1"/>
          </p:cNvPicPr>
          <p:nvPr/>
        </p:nvPicPr>
        <p:blipFill>
          <a:blip r:embed="rId9">
            <a:extLst>
              <a:ext uri="{BEBA8EAE-BF5A-486C-A8C5-ECC9F3942E4B}">
                <a14:imgProps xmlns:a14="http://schemas.microsoft.com/office/drawing/2010/main">
                  <a14:imgLayer r:embed="rId10">
                    <a14:imgEffect>
                      <a14:backgroundRemoval t="9925" b="89925" l="3100" r="95100">
                        <a14:foregroundMark x1="22700" y1="35639" x2="22029" y2="35786"/>
                        <a14:foregroundMark x1="17447" y1="37422" x2="7682" y2="53154"/>
                        <a14:foregroundMark x1="5331" y1="57333" x2="5900" y2="63609"/>
                        <a14:foregroundMark x1="5900" y1="63609" x2="10600" y2="67519"/>
                        <a14:foregroundMark x1="6900" y1="67368" x2="3300" y2="64361"/>
                        <a14:foregroundMark x1="3300" y1="64361" x2="4400" y2="59699"/>
                        <a14:foregroundMark x1="9300" y1="49774" x2="13500" y2="44511"/>
                        <a14:foregroundMark x1="45634" y1="32457" x2="52600" y2="33233"/>
                        <a14:foregroundMark x1="56900" y1="33534" x2="45531" y2="32200"/>
                        <a14:foregroundMark x1="79200" y1="41955" x2="79406" y2="41668"/>
                        <a14:foregroundMark x1="92916" y1="24939" x2="93100" y2="24662"/>
                        <a14:foregroundMark x1="92941" y1="27697" x2="92855" y2="29344"/>
                        <a14:foregroundMark x1="93100" y1="24662" x2="93075" y2="25144"/>
                        <a14:foregroundMark x1="94204" y1="47129" x2="99400" y2="62105"/>
                        <a14:foregroundMark x1="99400" y1="62105" x2="95778" y2="64006"/>
                        <a14:foregroundMark x1="87178" y1="60848" x2="79500" y2="57444"/>
                        <a14:foregroundMark x1="58000" y1="33534" x2="44809" y2="30398"/>
                        <a14:foregroundMark x1="3100" y1="63459" x2="4000" y2="57293"/>
                        <a14:foregroundMark x1="4000" y1="57293" x2="8200" y2="53233"/>
                        <a14:foregroundMark x1="23700" y1="34737" x2="32200" y2="31278"/>
                        <a14:foregroundMark x1="32200" y1="31278" x2="36900" y2="31128"/>
                        <a14:foregroundMark x1="36900" y1="31128" x2="44700" y2="32030"/>
                        <a14:backgroundMark x1="17000" y1="35639" x2="24320" y2="33026"/>
                        <a14:backgroundMark x1="34914" y1="29054" x2="31300" y2="28571"/>
                        <a14:backgroundMark x1="93400" y1="29474" x2="92700" y2="36090"/>
                        <a14:backgroundMark x1="92700" y1="36090" x2="93600" y2="42256"/>
                        <a14:backgroundMark x1="93600" y1="42256" x2="95100" y2="46466"/>
                        <a14:backgroundMark x1="92700" y1="24662" x2="82800" y2="37594"/>
                        <a14:backgroundMark x1="82800" y1="37594" x2="78800" y2="40000"/>
                        <a14:backgroundMark x1="78800" y1="40000" x2="78700" y2="40000"/>
                        <a14:backgroundMark x1="86700" y1="61805" x2="95300" y2="64962"/>
                        <a14:backgroundMark x1="7724" y1="52072" x2="8200" y2="51278"/>
                        <a14:backgroundMark x1="1700" y1="62105" x2="3081" y2="59805"/>
                      </a14:backgroundRemoval>
                    </a14:imgEffect>
                  </a14:imgLayer>
                </a14:imgProps>
              </a:ext>
            </a:extLst>
          </a:blip>
          <a:stretch>
            <a:fillRect/>
          </a:stretch>
        </p:blipFill>
        <p:spPr>
          <a:xfrm>
            <a:off x="11331474" y="17326297"/>
            <a:ext cx="2354987" cy="1563710"/>
          </a:xfrm>
          <a:prstGeom prst="rect">
            <a:avLst/>
          </a:prstGeom>
        </p:spPr>
      </p:pic>
      <p:pic>
        <p:nvPicPr>
          <p:cNvPr id="1185" name="Picture 1184">
            <a:extLst>
              <a:ext uri="{FF2B5EF4-FFF2-40B4-BE49-F238E27FC236}">
                <a16:creationId xmlns:a16="http://schemas.microsoft.com/office/drawing/2014/main" id="{C7A6284A-16F8-D53C-5F7A-F6CA3D007737}"/>
              </a:ext>
            </a:extLst>
          </p:cNvPr>
          <p:cNvPicPr>
            <a:picLocks noChangeAspect="1"/>
          </p:cNvPicPr>
          <p:nvPr/>
        </p:nvPicPr>
        <p:blipFill>
          <a:blip r:embed="rId11">
            <a:extLst>
              <a:ext uri="{BEBA8EAE-BF5A-486C-A8C5-ECC9F3942E4B}">
                <a14:imgProps xmlns:a14="http://schemas.microsoft.com/office/drawing/2010/main">
                  <a14:imgLayer r:embed="rId12">
                    <a14:imgEffect>
                      <a14:backgroundRemoval t="9896" b="89974" l="7227" r="93555">
                        <a14:foregroundMark x1="19434" y1="58724" x2="13672" y2="58854"/>
                        <a14:foregroundMark x1="13672" y1="58854" x2="14160" y2="56641"/>
                        <a14:foregroundMark x1="16016" y1="56380" x2="16016" y2="56380"/>
                        <a14:foregroundMark x1="22949" y1="44661" x2="13574" y2="50521"/>
                        <a14:foregroundMark x1="13574" y1="50521" x2="9570" y2="55469"/>
                        <a14:foregroundMark x1="9570" y1="55469" x2="7520" y2="60677"/>
                        <a14:foregroundMark x1="7520" y1="60677" x2="11914" y2="64323"/>
                        <a14:foregroundMark x1="7910" y1="66797" x2="7715" y2="64323"/>
                        <a14:foregroundMark x1="7512" y1="65414" x2="7324" y2="63411"/>
                        <a14:foregroundMark x1="13281" y1="49870" x2="28027" y2="41667"/>
                        <a14:foregroundMark x1="14160" y1="49349" x2="22363" y2="43750"/>
                        <a14:foregroundMark x1="22363" y1="43750" x2="28613" y2="41536"/>
                        <a14:foregroundMark x1="88672" y1="48177" x2="92969" y2="45573"/>
                        <a14:foregroundMark x1="92969" y1="45573" x2="88672" y2="64323"/>
                        <a14:foregroundMark x1="88672" y1="64323" x2="89551" y2="77474"/>
                        <a14:foregroundMark x1="89551" y1="77474" x2="86816" y2="76172"/>
                        <a14:foregroundMark x1="93359" y1="44531" x2="93359" y2="44531"/>
                        <a14:foregroundMark x1="93555" y1="44141" x2="93164" y2="45313"/>
                        <a14:backgroundMark x1="6738" y1="67318" x2="8008" y2="67057"/>
                        <a14:backgroundMark x1="8203" y1="67708" x2="8398" y2="66797"/>
                        <a14:backgroundMark x1="9277" y1="67318" x2="9082" y2="67057"/>
                      </a14:backgroundRemoval>
                    </a14:imgEffect>
                  </a14:imgLayer>
                </a14:imgProps>
              </a:ext>
            </a:extLst>
          </a:blip>
          <a:stretch>
            <a:fillRect/>
          </a:stretch>
        </p:blipFill>
        <p:spPr>
          <a:xfrm>
            <a:off x="11066924" y="11632059"/>
            <a:ext cx="2830346" cy="2122760"/>
          </a:xfrm>
          <a:prstGeom prst="rect">
            <a:avLst/>
          </a:prstGeom>
        </p:spPr>
      </p:pic>
      <p:cxnSp>
        <p:nvCxnSpPr>
          <p:cNvPr id="1187" name="Straight Connector 1186">
            <a:extLst>
              <a:ext uri="{FF2B5EF4-FFF2-40B4-BE49-F238E27FC236}">
                <a16:creationId xmlns:a16="http://schemas.microsoft.com/office/drawing/2014/main" id="{078AFBDB-7B95-1F21-1E46-46868882B759}"/>
              </a:ext>
            </a:extLst>
          </p:cNvPr>
          <p:cNvCxnSpPr>
            <a:cxnSpLocks/>
          </p:cNvCxnSpPr>
          <p:nvPr/>
        </p:nvCxnSpPr>
        <p:spPr>
          <a:xfrm>
            <a:off x="1605340" y="12923949"/>
            <a:ext cx="10490031" cy="3137278"/>
          </a:xfrm>
          <a:prstGeom prst="line">
            <a:avLst/>
          </a:prstGeom>
          <a:ln>
            <a:solidFill>
              <a:schemeClr val="accent1"/>
            </a:solidFill>
            <a:prstDash val="lgDash"/>
          </a:ln>
        </p:spPr>
        <p:style>
          <a:lnRef idx="1">
            <a:schemeClr val="accent1"/>
          </a:lnRef>
          <a:fillRef idx="0">
            <a:schemeClr val="accent1"/>
          </a:fillRef>
          <a:effectRef idx="0">
            <a:schemeClr val="accent1"/>
          </a:effectRef>
          <a:fontRef idx="minor">
            <a:schemeClr val="tx1"/>
          </a:fontRef>
        </p:style>
      </p:cxnSp>
      <p:pic>
        <p:nvPicPr>
          <p:cNvPr id="1192" name="Picture 1191">
            <a:extLst>
              <a:ext uri="{FF2B5EF4-FFF2-40B4-BE49-F238E27FC236}">
                <a16:creationId xmlns:a16="http://schemas.microsoft.com/office/drawing/2014/main" id="{E6017073-1485-C187-2DD4-AF3CD97F9B4C}"/>
              </a:ext>
            </a:extLst>
          </p:cNvPr>
          <p:cNvPicPr>
            <a:picLocks noChangeAspect="1"/>
          </p:cNvPicPr>
          <p:nvPr/>
        </p:nvPicPr>
        <p:blipFill>
          <a:blip r:embed="rId11">
            <a:extLst>
              <a:ext uri="{BEBA8EAE-BF5A-486C-A8C5-ECC9F3942E4B}">
                <a14:imgProps xmlns:a14="http://schemas.microsoft.com/office/drawing/2010/main">
                  <a14:imgLayer r:embed="rId13">
                    <a14:imgEffect>
                      <a14:backgroundRemoval t="9896" b="89974" l="7227" r="93555">
                        <a14:foregroundMark x1="19434" y1="58724" x2="13672" y2="58854"/>
                        <a14:foregroundMark x1="13672" y1="58854" x2="14160" y2="56641"/>
                        <a14:foregroundMark x1="16016" y1="56380" x2="16016" y2="56380"/>
                        <a14:foregroundMark x1="22949" y1="44661" x2="13574" y2="50521"/>
                        <a14:foregroundMark x1="13574" y1="50521" x2="9570" y2="55469"/>
                        <a14:foregroundMark x1="9570" y1="55469" x2="7520" y2="60677"/>
                        <a14:foregroundMark x1="7520" y1="60677" x2="11914" y2="64323"/>
                        <a14:foregroundMark x1="7910" y1="66797" x2="7715" y2="64323"/>
                        <a14:foregroundMark x1="7512" y1="65414" x2="7324" y2="63411"/>
                        <a14:foregroundMark x1="13281" y1="49870" x2="28027" y2="41667"/>
                        <a14:foregroundMark x1="14160" y1="49349" x2="22363" y2="43750"/>
                        <a14:foregroundMark x1="22363" y1="43750" x2="28613" y2="41536"/>
                        <a14:foregroundMark x1="88672" y1="48177" x2="92969" y2="45573"/>
                        <a14:foregroundMark x1="92969" y1="45573" x2="88672" y2="64323"/>
                        <a14:foregroundMark x1="88672" y1="64323" x2="89551" y2="77474"/>
                        <a14:foregroundMark x1="89551" y1="77474" x2="86816" y2="76172"/>
                        <a14:foregroundMark x1="93359" y1="44531" x2="93359" y2="44531"/>
                        <a14:foregroundMark x1="93555" y1="44141" x2="93164" y2="45313"/>
                        <a14:backgroundMark x1="6738" y1="67318" x2="8008" y2="67057"/>
                        <a14:backgroundMark x1="8203" y1="67708" x2="8398" y2="66797"/>
                        <a14:backgroundMark x1="9277" y1="67318" x2="9082" y2="67057"/>
                      </a14:backgroundRemoval>
                    </a14:imgEffect>
                  </a14:imgLayer>
                </a14:imgProps>
              </a:ext>
            </a:extLst>
          </a:blip>
          <a:stretch>
            <a:fillRect/>
          </a:stretch>
        </p:blipFill>
        <p:spPr>
          <a:xfrm rot="1425182">
            <a:off x="11705168" y="15371711"/>
            <a:ext cx="841456" cy="631092"/>
          </a:xfrm>
          <a:prstGeom prst="rect">
            <a:avLst/>
          </a:prstGeom>
        </p:spPr>
      </p:pic>
      <p:pic>
        <p:nvPicPr>
          <p:cNvPr id="1193" name="Picture 1192">
            <a:extLst>
              <a:ext uri="{FF2B5EF4-FFF2-40B4-BE49-F238E27FC236}">
                <a16:creationId xmlns:a16="http://schemas.microsoft.com/office/drawing/2014/main" id="{5C8BC35A-3C34-AADF-109F-9EADA570AD3C}"/>
              </a:ext>
            </a:extLst>
          </p:cNvPr>
          <p:cNvPicPr>
            <a:picLocks noChangeAspect="1"/>
          </p:cNvPicPr>
          <p:nvPr/>
        </p:nvPicPr>
        <p:blipFill>
          <a:blip r:embed="rId11">
            <a:extLst>
              <a:ext uri="{BEBA8EAE-BF5A-486C-A8C5-ECC9F3942E4B}">
                <a14:imgProps xmlns:a14="http://schemas.microsoft.com/office/drawing/2010/main">
                  <a14:imgLayer r:embed="rId14">
                    <a14:imgEffect>
                      <a14:backgroundRemoval t="9896" b="89974" l="7227" r="93555">
                        <a14:foregroundMark x1="19434" y1="58724" x2="13672" y2="58854"/>
                        <a14:foregroundMark x1="13672" y1="58854" x2="14160" y2="56641"/>
                        <a14:foregroundMark x1="16016" y1="56380" x2="16016" y2="56380"/>
                        <a14:foregroundMark x1="22949" y1="44661" x2="13574" y2="50521"/>
                        <a14:foregroundMark x1="13574" y1="50521" x2="9570" y2="55469"/>
                        <a14:foregroundMark x1="9570" y1="55469" x2="7520" y2="60677"/>
                        <a14:foregroundMark x1="7520" y1="60677" x2="11914" y2="64323"/>
                        <a14:foregroundMark x1="7910" y1="66797" x2="7715" y2="64323"/>
                        <a14:foregroundMark x1="7512" y1="65414" x2="7324" y2="63411"/>
                        <a14:foregroundMark x1="13281" y1="49870" x2="28027" y2="41667"/>
                        <a14:foregroundMark x1="14160" y1="49349" x2="22363" y2="43750"/>
                        <a14:foregroundMark x1="22363" y1="43750" x2="28613" y2="41536"/>
                        <a14:foregroundMark x1="88672" y1="48177" x2="92969" y2="45573"/>
                        <a14:foregroundMark x1="92969" y1="45573" x2="88672" y2="64323"/>
                        <a14:foregroundMark x1="88672" y1="64323" x2="89551" y2="77474"/>
                        <a14:foregroundMark x1="89551" y1="77474" x2="86816" y2="76172"/>
                        <a14:foregroundMark x1="93359" y1="44531" x2="93359" y2="44531"/>
                        <a14:foregroundMark x1="93555" y1="44141" x2="93164" y2="45313"/>
                        <a14:backgroundMark x1="6738" y1="67318" x2="8008" y2="67057"/>
                        <a14:backgroundMark x1="8203" y1="67708" x2="8398" y2="66797"/>
                        <a14:backgroundMark x1="9277" y1="67318" x2="9082" y2="67057"/>
                      </a14:backgroundRemoval>
                    </a14:imgEffect>
                  </a14:imgLayer>
                </a14:imgProps>
              </a:ext>
            </a:extLst>
          </a:blip>
          <a:stretch>
            <a:fillRect/>
          </a:stretch>
        </p:blipFill>
        <p:spPr>
          <a:xfrm rot="1247676">
            <a:off x="10221609" y="14945482"/>
            <a:ext cx="841456" cy="631092"/>
          </a:xfrm>
          <a:prstGeom prst="rect">
            <a:avLst/>
          </a:prstGeom>
        </p:spPr>
      </p:pic>
      <p:pic>
        <p:nvPicPr>
          <p:cNvPr id="1194" name="Picture 1193">
            <a:extLst>
              <a:ext uri="{FF2B5EF4-FFF2-40B4-BE49-F238E27FC236}">
                <a16:creationId xmlns:a16="http://schemas.microsoft.com/office/drawing/2014/main" id="{76462260-DBDA-07A8-BF4C-8C004D38B92C}"/>
              </a:ext>
            </a:extLst>
          </p:cNvPr>
          <p:cNvPicPr>
            <a:picLocks noChangeAspect="1"/>
          </p:cNvPicPr>
          <p:nvPr/>
        </p:nvPicPr>
        <p:blipFill>
          <a:blip r:embed="rId11">
            <a:extLst>
              <a:ext uri="{BEBA8EAE-BF5A-486C-A8C5-ECC9F3942E4B}">
                <a14:imgProps xmlns:a14="http://schemas.microsoft.com/office/drawing/2010/main">
                  <a14:imgLayer r:embed="rId15">
                    <a14:imgEffect>
                      <a14:backgroundRemoval t="9896" b="89974" l="7227" r="93555">
                        <a14:foregroundMark x1="19434" y1="58724" x2="13672" y2="58854"/>
                        <a14:foregroundMark x1="13672" y1="58854" x2="14160" y2="56641"/>
                        <a14:foregroundMark x1="16016" y1="56380" x2="16016" y2="56380"/>
                        <a14:foregroundMark x1="22949" y1="44661" x2="13574" y2="50521"/>
                        <a14:foregroundMark x1="13574" y1="50521" x2="9570" y2="55469"/>
                        <a14:foregroundMark x1="9570" y1="55469" x2="7520" y2="60677"/>
                        <a14:foregroundMark x1="7520" y1="60677" x2="11914" y2="64323"/>
                        <a14:foregroundMark x1="7910" y1="66797" x2="7715" y2="64323"/>
                        <a14:foregroundMark x1="7512" y1="65414" x2="7324" y2="63411"/>
                        <a14:foregroundMark x1="13281" y1="49870" x2="28027" y2="41667"/>
                        <a14:foregroundMark x1="14160" y1="49349" x2="22363" y2="43750"/>
                        <a14:foregroundMark x1="22363" y1="43750" x2="28613" y2="41536"/>
                        <a14:foregroundMark x1="88672" y1="48177" x2="92969" y2="45573"/>
                        <a14:foregroundMark x1="92969" y1="45573" x2="88672" y2="64323"/>
                        <a14:foregroundMark x1="88672" y1="64323" x2="89551" y2="77474"/>
                        <a14:foregroundMark x1="89551" y1="77474" x2="86816" y2="76172"/>
                        <a14:foregroundMark x1="93359" y1="44531" x2="93359" y2="44531"/>
                        <a14:foregroundMark x1="93555" y1="44141" x2="93164" y2="45313"/>
                        <a14:backgroundMark x1="6738" y1="67318" x2="8008" y2="67057"/>
                        <a14:backgroundMark x1="8203" y1="67708" x2="8398" y2="66797"/>
                        <a14:backgroundMark x1="9277" y1="67318" x2="9082" y2="67057"/>
                      </a14:backgroundRemoval>
                    </a14:imgEffect>
                  </a14:imgLayer>
                </a14:imgProps>
              </a:ext>
            </a:extLst>
          </a:blip>
          <a:stretch>
            <a:fillRect/>
          </a:stretch>
        </p:blipFill>
        <p:spPr>
          <a:xfrm rot="1247676">
            <a:off x="9076244" y="14469844"/>
            <a:ext cx="841456" cy="631092"/>
          </a:xfrm>
          <a:prstGeom prst="rect">
            <a:avLst/>
          </a:prstGeom>
        </p:spPr>
      </p:pic>
      <p:pic>
        <p:nvPicPr>
          <p:cNvPr id="1195" name="Picture 1194">
            <a:extLst>
              <a:ext uri="{FF2B5EF4-FFF2-40B4-BE49-F238E27FC236}">
                <a16:creationId xmlns:a16="http://schemas.microsoft.com/office/drawing/2014/main" id="{4B5BE975-AB5D-04DC-E69C-6171DED74307}"/>
              </a:ext>
            </a:extLst>
          </p:cNvPr>
          <p:cNvPicPr>
            <a:picLocks noChangeAspect="1"/>
          </p:cNvPicPr>
          <p:nvPr/>
        </p:nvPicPr>
        <p:blipFill>
          <a:blip r:embed="rId11">
            <a:extLst>
              <a:ext uri="{BEBA8EAE-BF5A-486C-A8C5-ECC9F3942E4B}">
                <a14:imgProps xmlns:a14="http://schemas.microsoft.com/office/drawing/2010/main">
                  <a14:imgLayer r:embed="rId16">
                    <a14:imgEffect>
                      <a14:backgroundRemoval t="9896" b="89974" l="7227" r="93555">
                        <a14:foregroundMark x1="19434" y1="58724" x2="13672" y2="58854"/>
                        <a14:foregroundMark x1="13672" y1="58854" x2="14160" y2="56641"/>
                        <a14:foregroundMark x1="16016" y1="56380" x2="16016" y2="56380"/>
                        <a14:foregroundMark x1="22949" y1="44661" x2="13574" y2="50521"/>
                        <a14:foregroundMark x1="13574" y1="50521" x2="9570" y2="55469"/>
                        <a14:foregroundMark x1="9570" y1="55469" x2="7520" y2="60677"/>
                        <a14:foregroundMark x1="7520" y1="60677" x2="11914" y2="64323"/>
                        <a14:foregroundMark x1="7910" y1="66797" x2="7715" y2="64323"/>
                        <a14:foregroundMark x1="7512" y1="65414" x2="7324" y2="63411"/>
                        <a14:foregroundMark x1="13281" y1="49870" x2="28027" y2="41667"/>
                        <a14:foregroundMark x1="14160" y1="49349" x2="22363" y2="43750"/>
                        <a14:foregroundMark x1="22363" y1="43750" x2="28613" y2="41536"/>
                        <a14:foregroundMark x1="88672" y1="48177" x2="92969" y2="45573"/>
                        <a14:foregroundMark x1="92969" y1="45573" x2="88672" y2="64323"/>
                        <a14:foregroundMark x1="88672" y1="64323" x2="89551" y2="77474"/>
                        <a14:foregroundMark x1="89551" y1="77474" x2="86816" y2="76172"/>
                        <a14:foregroundMark x1="93359" y1="44531" x2="93359" y2="44531"/>
                        <a14:foregroundMark x1="93555" y1="44141" x2="93164" y2="45313"/>
                        <a14:backgroundMark x1="6738" y1="67318" x2="8008" y2="67057"/>
                        <a14:backgroundMark x1="8203" y1="67708" x2="8398" y2="66797"/>
                        <a14:backgroundMark x1="9277" y1="67318" x2="9082" y2="67057"/>
                      </a14:backgroundRemoval>
                    </a14:imgEffect>
                  </a14:imgLayer>
                </a14:imgProps>
              </a:ext>
            </a:extLst>
          </a:blip>
          <a:stretch>
            <a:fillRect/>
          </a:stretch>
        </p:blipFill>
        <p:spPr>
          <a:xfrm rot="1247676">
            <a:off x="7307531" y="14150616"/>
            <a:ext cx="841456" cy="631092"/>
          </a:xfrm>
          <a:prstGeom prst="rect">
            <a:avLst/>
          </a:prstGeom>
        </p:spPr>
      </p:pic>
      <p:pic>
        <p:nvPicPr>
          <p:cNvPr id="1196" name="Picture 1195">
            <a:extLst>
              <a:ext uri="{FF2B5EF4-FFF2-40B4-BE49-F238E27FC236}">
                <a16:creationId xmlns:a16="http://schemas.microsoft.com/office/drawing/2014/main" id="{938937EF-E79F-DA4A-6B9A-71C6DF148B66}"/>
              </a:ext>
            </a:extLst>
          </p:cNvPr>
          <p:cNvPicPr>
            <a:picLocks noChangeAspect="1"/>
          </p:cNvPicPr>
          <p:nvPr/>
        </p:nvPicPr>
        <p:blipFill>
          <a:blip r:embed="rId11">
            <a:extLst>
              <a:ext uri="{BEBA8EAE-BF5A-486C-A8C5-ECC9F3942E4B}">
                <a14:imgProps xmlns:a14="http://schemas.microsoft.com/office/drawing/2010/main">
                  <a14:imgLayer r:embed="rId17">
                    <a14:imgEffect>
                      <a14:backgroundRemoval t="9896" b="89974" l="7227" r="93555">
                        <a14:foregroundMark x1="19434" y1="58724" x2="13672" y2="58854"/>
                        <a14:foregroundMark x1="13672" y1="58854" x2="14160" y2="56641"/>
                        <a14:foregroundMark x1="16016" y1="56380" x2="16016" y2="56380"/>
                        <a14:foregroundMark x1="22949" y1="44661" x2="13574" y2="50521"/>
                        <a14:foregroundMark x1="13574" y1="50521" x2="9570" y2="55469"/>
                        <a14:foregroundMark x1="9570" y1="55469" x2="7520" y2="60677"/>
                        <a14:foregroundMark x1="7520" y1="60677" x2="11914" y2="64323"/>
                        <a14:foregroundMark x1="7910" y1="66797" x2="7715" y2="64323"/>
                        <a14:foregroundMark x1="7512" y1="65414" x2="7324" y2="63411"/>
                        <a14:foregroundMark x1="13281" y1="49870" x2="28027" y2="41667"/>
                        <a14:foregroundMark x1="14160" y1="49349" x2="22363" y2="43750"/>
                        <a14:foregroundMark x1="22363" y1="43750" x2="28613" y2="41536"/>
                        <a14:foregroundMark x1="88672" y1="48177" x2="92969" y2="45573"/>
                        <a14:foregroundMark x1="92969" y1="45573" x2="88672" y2="64323"/>
                        <a14:foregroundMark x1="88672" y1="64323" x2="89551" y2="77474"/>
                        <a14:foregroundMark x1="89551" y1="77474" x2="86816" y2="76172"/>
                        <a14:foregroundMark x1="93359" y1="44531" x2="93359" y2="44531"/>
                        <a14:foregroundMark x1="93555" y1="44141" x2="93164" y2="45313"/>
                        <a14:backgroundMark x1="6738" y1="67318" x2="8008" y2="67057"/>
                        <a14:backgroundMark x1="8203" y1="67708" x2="8398" y2="66797"/>
                        <a14:backgroundMark x1="9277" y1="67318" x2="9082" y2="67057"/>
                      </a14:backgroundRemoval>
                    </a14:imgEffect>
                  </a14:imgLayer>
                </a14:imgProps>
              </a:ext>
            </a:extLst>
          </a:blip>
          <a:stretch>
            <a:fillRect/>
          </a:stretch>
        </p:blipFill>
        <p:spPr>
          <a:xfrm rot="1247676">
            <a:off x="4445024" y="13332559"/>
            <a:ext cx="841456" cy="631092"/>
          </a:xfrm>
          <a:prstGeom prst="rect">
            <a:avLst/>
          </a:prstGeom>
        </p:spPr>
      </p:pic>
      <p:pic>
        <p:nvPicPr>
          <p:cNvPr id="1197" name="Picture 1196">
            <a:extLst>
              <a:ext uri="{FF2B5EF4-FFF2-40B4-BE49-F238E27FC236}">
                <a16:creationId xmlns:a16="http://schemas.microsoft.com/office/drawing/2014/main" id="{4FFD80F2-3FB2-8B13-1EB0-C073CC1DB5B1}"/>
              </a:ext>
            </a:extLst>
          </p:cNvPr>
          <p:cNvPicPr>
            <a:picLocks noChangeAspect="1"/>
          </p:cNvPicPr>
          <p:nvPr/>
        </p:nvPicPr>
        <p:blipFill>
          <a:blip r:embed="rId11">
            <a:extLst>
              <a:ext uri="{BEBA8EAE-BF5A-486C-A8C5-ECC9F3942E4B}">
                <a14:imgProps xmlns:a14="http://schemas.microsoft.com/office/drawing/2010/main">
                  <a14:imgLayer r:embed="rId18">
                    <a14:imgEffect>
                      <a14:backgroundRemoval t="9896" b="89974" l="7227" r="93555">
                        <a14:foregroundMark x1="19434" y1="58724" x2="13672" y2="58854"/>
                        <a14:foregroundMark x1="13672" y1="58854" x2="14160" y2="56641"/>
                        <a14:foregroundMark x1="16016" y1="56380" x2="16016" y2="56380"/>
                        <a14:foregroundMark x1="22949" y1="44661" x2="13574" y2="50521"/>
                        <a14:foregroundMark x1="13574" y1="50521" x2="9570" y2="55469"/>
                        <a14:foregroundMark x1="9570" y1="55469" x2="7520" y2="60677"/>
                        <a14:foregroundMark x1="7520" y1="60677" x2="11914" y2="64323"/>
                        <a14:foregroundMark x1="7910" y1="66797" x2="7715" y2="64323"/>
                        <a14:foregroundMark x1="7512" y1="65414" x2="7324" y2="63411"/>
                        <a14:foregroundMark x1="13281" y1="49870" x2="28027" y2="41667"/>
                        <a14:foregroundMark x1="14160" y1="49349" x2="22363" y2="43750"/>
                        <a14:foregroundMark x1="22363" y1="43750" x2="28613" y2="41536"/>
                        <a14:foregroundMark x1="88672" y1="48177" x2="92969" y2="45573"/>
                        <a14:foregroundMark x1="92969" y1="45573" x2="88672" y2="64323"/>
                        <a14:foregroundMark x1="88672" y1="64323" x2="89551" y2="77474"/>
                        <a14:foregroundMark x1="89551" y1="77474" x2="86816" y2="76172"/>
                        <a14:foregroundMark x1="93359" y1="44531" x2="93359" y2="44531"/>
                        <a14:foregroundMark x1="93555" y1="44141" x2="93164" y2="45313"/>
                        <a14:backgroundMark x1="6738" y1="67318" x2="8008" y2="67057"/>
                        <a14:backgroundMark x1="8203" y1="67708" x2="8398" y2="66797"/>
                        <a14:backgroundMark x1="9277" y1="67318" x2="9082" y2="67057"/>
                      </a14:backgroundRemoval>
                    </a14:imgEffect>
                  </a14:imgLayer>
                </a14:imgProps>
              </a:ext>
            </a:extLst>
          </a:blip>
          <a:stretch>
            <a:fillRect/>
          </a:stretch>
        </p:blipFill>
        <p:spPr>
          <a:xfrm rot="1247676">
            <a:off x="3114322" y="12871585"/>
            <a:ext cx="841456" cy="631092"/>
          </a:xfrm>
          <a:prstGeom prst="rect">
            <a:avLst/>
          </a:prstGeom>
        </p:spPr>
      </p:pic>
      <p:pic>
        <p:nvPicPr>
          <p:cNvPr id="1198" name="Picture 1197">
            <a:extLst>
              <a:ext uri="{FF2B5EF4-FFF2-40B4-BE49-F238E27FC236}">
                <a16:creationId xmlns:a16="http://schemas.microsoft.com/office/drawing/2014/main" id="{E8015C3F-4F39-3086-A527-79E18D5E9E6F}"/>
              </a:ext>
            </a:extLst>
          </p:cNvPr>
          <p:cNvPicPr>
            <a:picLocks noChangeAspect="1"/>
          </p:cNvPicPr>
          <p:nvPr/>
        </p:nvPicPr>
        <p:blipFill>
          <a:blip r:embed="rId11">
            <a:extLst>
              <a:ext uri="{BEBA8EAE-BF5A-486C-A8C5-ECC9F3942E4B}">
                <a14:imgProps xmlns:a14="http://schemas.microsoft.com/office/drawing/2010/main">
                  <a14:imgLayer r:embed="rId17">
                    <a14:imgEffect>
                      <a14:backgroundRemoval t="9896" b="89974" l="7227" r="93555">
                        <a14:foregroundMark x1="19434" y1="58724" x2="13672" y2="58854"/>
                        <a14:foregroundMark x1="13672" y1="58854" x2="14160" y2="56641"/>
                        <a14:foregroundMark x1="16016" y1="56380" x2="16016" y2="56380"/>
                        <a14:foregroundMark x1="22949" y1="44661" x2="13574" y2="50521"/>
                        <a14:foregroundMark x1="13574" y1="50521" x2="9570" y2="55469"/>
                        <a14:foregroundMark x1="9570" y1="55469" x2="7520" y2="60677"/>
                        <a14:foregroundMark x1="7520" y1="60677" x2="11914" y2="64323"/>
                        <a14:foregroundMark x1="7910" y1="66797" x2="7715" y2="64323"/>
                        <a14:foregroundMark x1="7512" y1="65414" x2="7324" y2="63411"/>
                        <a14:foregroundMark x1="13281" y1="49870" x2="28027" y2="41667"/>
                        <a14:foregroundMark x1="14160" y1="49349" x2="22363" y2="43750"/>
                        <a14:foregroundMark x1="22363" y1="43750" x2="28613" y2="41536"/>
                        <a14:foregroundMark x1="88672" y1="48177" x2="92969" y2="45573"/>
                        <a14:foregroundMark x1="92969" y1="45573" x2="88672" y2="64323"/>
                        <a14:foregroundMark x1="88672" y1="64323" x2="89551" y2="77474"/>
                        <a14:foregroundMark x1="89551" y1="77474" x2="86816" y2="76172"/>
                        <a14:foregroundMark x1="93359" y1="44531" x2="93359" y2="44531"/>
                        <a14:foregroundMark x1="93555" y1="44141" x2="93164" y2="45313"/>
                        <a14:backgroundMark x1="6738" y1="67318" x2="8008" y2="67057"/>
                        <a14:backgroundMark x1="8203" y1="67708" x2="8398" y2="66797"/>
                        <a14:backgroundMark x1="9277" y1="67318" x2="9082" y2="67057"/>
                      </a14:backgroundRemoval>
                    </a14:imgEffect>
                  </a14:imgLayer>
                </a14:imgProps>
              </a:ext>
            </a:extLst>
          </a:blip>
          <a:stretch>
            <a:fillRect/>
          </a:stretch>
        </p:blipFill>
        <p:spPr>
          <a:xfrm rot="1247676">
            <a:off x="1862612" y="12379560"/>
            <a:ext cx="841456" cy="631092"/>
          </a:xfrm>
          <a:prstGeom prst="rect">
            <a:avLst/>
          </a:prstGeom>
        </p:spPr>
      </p:pic>
      <p:pic>
        <p:nvPicPr>
          <p:cNvPr id="1199" name="Picture 1198">
            <a:extLst>
              <a:ext uri="{FF2B5EF4-FFF2-40B4-BE49-F238E27FC236}">
                <a16:creationId xmlns:a16="http://schemas.microsoft.com/office/drawing/2014/main" id="{0C0287EA-901A-C9C9-0179-BF6A6FD6B10B}"/>
              </a:ext>
            </a:extLst>
          </p:cNvPr>
          <p:cNvPicPr>
            <a:picLocks noChangeAspect="1"/>
          </p:cNvPicPr>
          <p:nvPr/>
        </p:nvPicPr>
        <p:blipFill>
          <a:blip r:embed="rId11">
            <a:extLst>
              <a:ext uri="{BEBA8EAE-BF5A-486C-A8C5-ECC9F3942E4B}">
                <a14:imgProps xmlns:a14="http://schemas.microsoft.com/office/drawing/2010/main">
                  <a14:imgLayer r:embed="rId17">
                    <a14:imgEffect>
                      <a14:backgroundRemoval t="9896" b="89974" l="7227" r="93555">
                        <a14:foregroundMark x1="19434" y1="58724" x2="13672" y2="58854"/>
                        <a14:foregroundMark x1="13672" y1="58854" x2="14160" y2="56641"/>
                        <a14:foregroundMark x1="16016" y1="56380" x2="16016" y2="56380"/>
                        <a14:foregroundMark x1="22949" y1="44661" x2="13574" y2="50521"/>
                        <a14:foregroundMark x1="13574" y1="50521" x2="9570" y2="55469"/>
                        <a14:foregroundMark x1="9570" y1="55469" x2="7520" y2="60677"/>
                        <a14:foregroundMark x1="7520" y1="60677" x2="11914" y2="64323"/>
                        <a14:foregroundMark x1="7910" y1="66797" x2="7715" y2="64323"/>
                        <a14:foregroundMark x1="7512" y1="65414" x2="7324" y2="63411"/>
                        <a14:foregroundMark x1="13281" y1="49870" x2="28027" y2="41667"/>
                        <a14:foregroundMark x1="14160" y1="49349" x2="22363" y2="43750"/>
                        <a14:foregroundMark x1="22363" y1="43750" x2="28613" y2="41536"/>
                        <a14:foregroundMark x1="88672" y1="48177" x2="92969" y2="45573"/>
                        <a14:foregroundMark x1="92969" y1="45573" x2="88672" y2="64323"/>
                        <a14:foregroundMark x1="88672" y1="64323" x2="89551" y2="77474"/>
                        <a14:foregroundMark x1="89551" y1="77474" x2="86816" y2="76172"/>
                        <a14:foregroundMark x1="93359" y1="44531" x2="93359" y2="44531"/>
                        <a14:foregroundMark x1="93555" y1="44141" x2="93164" y2="45313"/>
                        <a14:backgroundMark x1="6738" y1="67318" x2="8008" y2="67057"/>
                        <a14:backgroundMark x1="8203" y1="67708" x2="8398" y2="66797"/>
                        <a14:backgroundMark x1="9277" y1="67318" x2="9082" y2="67057"/>
                      </a14:backgroundRemoval>
                    </a14:imgEffect>
                  </a14:imgLayer>
                </a14:imgProps>
              </a:ext>
            </a:extLst>
          </a:blip>
          <a:stretch>
            <a:fillRect/>
          </a:stretch>
        </p:blipFill>
        <p:spPr>
          <a:xfrm rot="1247676">
            <a:off x="8792610" y="15390460"/>
            <a:ext cx="841456" cy="631092"/>
          </a:xfrm>
          <a:prstGeom prst="rect">
            <a:avLst/>
          </a:prstGeom>
        </p:spPr>
      </p:pic>
      <p:pic>
        <p:nvPicPr>
          <p:cNvPr id="1200" name="Picture 1199">
            <a:extLst>
              <a:ext uri="{FF2B5EF4-FFF2-40B4-BE49-F238E27FC236}">
                <a16:creationId xmlns:a16="http://schemas.microsoft.com/office/drawing/2014/main" id="{A31DD0AE-0C19-D197-2310-CAF19821C4BB}"/>
              </a:ext>
            </a:extLst>
          </p:cNvPr>
          <p:cNvPicPr>
            <a:picLocks noChangeAspect="1"/>
          </p:cNvPicPr>
          <p:nvPr/>
        </p:nvPicPr>
        <p:blipFill>
          <a:blip r:embed="rId11">
            <a:extLst>
              <a:ext uri="{BEBA8EAE-BF5A-486C-A8C5-ECC9F3942E4B}">
                <a14:imgProps xmlns:a14="http://schemas.microsoft.com/office/drawing/2010/main">
                  <a14:imgLayer r:embed="rId17">
                    <a14:imgEffect>
                      <a14:backgroundRemoval t="9896" b="89974" l="7227" r="93555">
                        <a14:foregroundMark x1="19434" y1="58724" x2="13672" y2="58854"/>
                        <a14:foregroundMark x1="13672" y1="58854" x2="14160" y2="56641"/>
                        <a14:foregroundMark x1="16016" y1="56380" x2="16016" y2="56380"/>
                        <a14:foregroundMark x1="22949" y1="44661" x2="13574" y2="50521"/>
                        <a14:foregroundMark x1="13574" y1="50521" x2="9570" y2="55469"/>
                        <a14:foregroundMark x1="9570" y1="55469" x2="7520" y2="60677"/>
                        <a14:foregroundMark x1="7520" y1="60677" x2="11914" y2="64323"/>
                        <a14:foregroundMark x1="7910" y1="66797" x2="7715" y2="64323"/>
                        <a14:foregroundMark x1="7512" y1="65414" x2="7324" y2="63411"/>
                        <a14:foregroundMark x1="13281" y1="49870" x2="28027" y2="41667"/>
                        <a14:foregroundMark x1="14160" y1="49349" x2="22363" y2="43750"/>
                        <a14:foregroundMark x1="22363" y1="43750" x2="28613" y2="41536"/>
                        <a14:foregroundMark x1="88672" y1="48177" x2="92969" y2="45573"/>
                        <a14:foregroundMark x1="92969" y1="45573" x2="88672" y2="64323"/>
                        <a14:foregroundMark x1="88672" y1="64323" x2="89551" y2="77474"/>
                        <a14:foregroundMark x1="89551" y1="77474" x2="86816" y2="76172"/>
                        <a14:foregroundMark x1="93359" y1="44531" x2="93359" y2="44531"/>
                        <a14:foregroundMark x1="93555" y1="44141" x2="93164" y2="45313"/>
                        <a14:backgroundMark x1="6738" y1="67318" x2="8008" y2="67057"/>
                        <a14:backgroundMark x1="8203" y1="67708" x2="8398" y2="66797"/>
                        <a14:backgroundMark x1="9277" y1="67318" x2="9082" y2="67057"/>
                      </a14:backgroundRemoval>
                    </a14:imgEffect>
                  </a14:imgLayer>
                </a14:imgProps>
              </a:ext>
            </a:extLst>
          </a:blip>
          <a:stretch>
            <a:fillRect/>
          </a:stretch>
        </p:blipFill>
        <p:spPr>
          <a:xfrm rot="1247676">
            <a:off x="7285472" y="14976276"/>
            <a:ext cx="841456" cy="631092"/>
          </a:xfrm>
          <a:prstGeom prst="rect">
            <a:avLst/>
          </a:prstGeom>
        </p:spPr>
      </p:pic>
      <p:sp>
        <p:nvSpPr>
          <p:cNvPr id="1201" name="TextBox 1200">
            <a:extLst>
              <a:ext uri="{FF2B5EF4-FFF2-40B4-BE49-F238E27FC236}">
                <a16:creationId xmlns:a16="http://schemas.microsoft.com/office/drawing/2014/main" id="{4E128932-8FE4-BB75-5ABC-A0AC80B194CA}"/>
              </a:ext>
            </a:extLst>
          </p:cNvPr>
          <p:cNvSpPr txBox="1"/>
          <p:nvPr/>
        </p:nvSpPr>
        <p:spPr>
          <a:xfrm rot="885905">
            <a:off x="5371099" y="14341032"/>
            <a:ext cx="1633730"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45 m</a:t>
            </a:r>
          </a:p>
        </p:txBody>
      </p:sp>
      <p:sp>
        <p:nvSpPr>
          <p:cNvPr id="1076" name="Rectangle 1075">
            <a:extLst>
              <a:ext uri="{FF2B5EF4-FFF2-40B4-BE49-F238E27FC236}">
                <a16:creationId xmlns:a16="http://schemas.microsoft.com/office/drawing/2014/main" id="{840DCD6D-DD58-EF01-4531-341CE3A11C8B}"/>
              </a:ext>
            </a:extLst>
          </p:cNvPr>
          <p:cNvSpPr/>
          <p:nvPr/>
        </p:nvSpPr>
        <p:spPr>
          <a:xfrm>
            <a:off x="439617" y="23741896"/>
            <a:ext cx="13893920" cy="1322693"/>
          </a:xfrm>
          <a:prstGeom prst="rect">
            <a:avLst/>
          </a:prstGeom>
          <a:solidFill>
            <a:schemeClr val="bg1"/>
          </a:solidFill>
          <a:ln w="508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7" name="TextBox 1076">
            <a:extLst>
              <a:ext uri="{FF2B5EF4-FFF2-40B4-BE49-F238E27FC236}">
                <a16:creationId xmlns:a16="http://schemas.microsoft.com/office/drawing/2014/main" id="{F0D0DF17-3B2E-B641-8762-06AEB5A3ADB4}"/>
              </a:ext>
            </a:extLst>
          </p:cNvPr>
          <p:cNvSpPr txBox="1"/>
          <p:nvPr/>
        </p:nvSpPr>
        <p:spPr>
          <a:xfrm>
            <a:off x="5637210" y="23433916"/>
            <a:ext cx="3182242" cy="646331"/>
          </a:xfrm>
          <a:prstGeom prst="rect">
            <a:avLst/>
          </a:prstGeom>
          <a:solidFill>
            <a:schemeClr val="bg1"/>
          </a:solidFill>
          <a:ln w="50800">
            <a:solidFill>
              <a:schemeClr val="accent1"/>
            </a:solidFill>
          </a:ln>
        </p:spPr>
        <p:txBody>
          <a:bodyPr wrap="square" rtlCol="0">
            <a:spAutoFit/>
          </a:bodyPr>
          <a:lstStyle/>
          <a:p>
            <a:pPr algn="ctr"/>
            <a:r>
              <a:rPr lang="en-US" sz="3600" dirty="0">
                <a:latin typeface="Arial" panose="020B0604020202020204" pitchFamily="34" charset="0"/>
                <a:cs typeface="Arial" panose="020B0604020202020204" pitchFamily="34" charset="0"/>
              </a:rPr>
              <a:t>OBJECTIVE</a:t>
            </a:r>
          </a:p>
        </p:txBody>
      </p:sp>
      <p:sp>
        <p:nvSpPr>
          <p:cNvPr id="1078" name="TextBox 1077">
            <a:extLst>
              <a:ext uri="{FF2B5EF4-FFF2-40B4-BE49-F238E27FC236}">
                <a16:creationId xmlns:a16="http://schemas.microsoft.com/office/drawing/2014/main" id="{D56CEE1E-D528-21C1-8AC5-EB031F6D979D}"/>
              </a:ext>
            </a:extLst>
          </p:cNvPr>
          <p:cNvSpPr txBox="1"/>
          <p:nvPr/>
        </p:nvSpPr>
        <p:spPr>
          <a:xfrm>
            <a:off x="560127" y="24111860"/>
            <a:ext cx="13497882" cy="830997"/>
          </a:xfrm>
          <a:prstGeom prst="rect">
            <a:avLst/>
          </a:prstGeom>
          <a:noFill/>
        </p:spPr>
        <p:txBody>
          <a:bodyPr wrap="square" rtlCol="0">
            <a:spAutoFit/>
          </a:bodyPr>
          <a:lstStyle/>
          <a:p>
            <a:pPr algn="ctr"/>
            <a:r>
              <a:rPr lang="en-US" sz="2400" dirty="0">
                <a:latin typeface="Arial" panose="020B0604020202020204" pitchFamily="34" charset="0"/>
                <a:cs typeface="Arial" panose="020B0604020202020204" pitchFamily="34" charset="0"/>
              </a:rPr>
              <a:t>Quantify how environmental and anthropogenic variables drive differential distribution patterns between </a:t>
            </a:r>
            <a:r>
              <a:rPr lang="en-US" sz="2400" i="1" dirty="0">
                <a:latin typeface="Arial" panose="020B0604020202020204" pitchFamily="34" charset="0"/>
                <a:cs typeface="Arial" panose="020B0604020202020204" pitchFamily="34" charset="0"/>
              </a:rPr>
              <a:t>L. </a:t>
            </a:r>
            <a:r>
              <a:rPr lang="en-US" sz="2400" i="1" dirty="0" err="1">
                <a:latin typeface="Arial" panose="020B0604020202020204" pitchFamily="34" charset="0"/>
                <a:cs typeface="Arial" panose="020B0604020202020204" pitchFamily="34" charset="0"/>
              </a:rPr>
              <a:t>kasmira</a:t>
            </a:r>
            <a:r>
              <a:rPr lang="en-US" sz="2400" i="1" dirty="0">
                <a:latin typeface="Arial" panose="020B0604020202020204" pitchFamily="34" charset="0"/>
                <a:cs typeface="Arial" panose="020B0604020202020204" pitchFamily="34" charset="0"/>
              </a:rPr>
              <a:t> </a:t>
            </a:r>
            <a:r>
              <a:rPr lang="en-US" sz="2400" dirty="0">
                <a:latin typeface="Arial" panose="020B0604020202020204" pitchFamily="34" charset="0"/>
                <a:cs typeface="Arial" panose="020B0604020202020204" pitchFamily="34" charset="0"/>
              </a:rPr>
              <a:t>and </a:t>
            </a:r>
            <a:r>
              <a:rPr lang="en-US" sz="2400" i="1" dirty="0">
                <a:latin typeface="Arial" panose="020B0604020202020204" pitchFamily="34" charset="0"/>
                <a:cs typeface="Arial" panose="020B0604020202020204" pitchFamily="34" charset="0"/>
              </a:rPr>
              <a:t>L. fulvus </a:t>
            </a:r>
            <a:r>
              <a:rPr lang="en-US" sz="2400" dirty="0">
                <a:latin typeface="Arial" panose="020B0604020202020204" pitchFamily="34" charset="0"/>
                <a:cs typeface="Arial" panose="020B0604020202020204" pitchFamily="34" charset="0"/>
              </a:rPr>
              <a:t>and how the patterns differ across spatial and temporal scales.</a:t>
            </a:r>
          </a:p>
        </p:txBody>
      </p:sp>
      <p:sp>
        <p:nvSpPr>
          <p:cNvPr id="1079" name="TextBox 1078">
            <a:extLst>
              <a:ext uri="{FF2B5EF4-FFF2-40B4-BE49-F238E27FC236}">
                <a16:creationId xmlns:a16="http://schemas.microsoft.com/office/drawing/2014/main" id="{CD0976C5-5E0B-E019-B7B4-4C53C4144F93}"/>
              </a:ext>
            </a:extLst>
          </p:cNvPr>
          <p:cNvSpPr txBox="1"/>
          <p:nvPr/>
        </p:nvSpPr>
        <p:spPr>
          <a:xfrm>
            <a:off x="794750" y="22161746"/>
            <a:ext cx="13170923" cy="923330"/>
          </a:xfrm>
          <a:prstGeom prst="rect">
            <a:avLst/>
          </a:prstGeom>
          <a:noFill/>
        </p:spPr>
        <p:txBody>
          <a:bodyPr wrap="square" rtlCol="0">
            <a:spAutoFit/>
          </a:bodyPr>
          <a:lstStyle/>
          <a:p>
            <a:r>
              <a:rPr lang="en-US" b="1" dirty="0">
                <a:latin typeface="Arial" panose="020B0604020202020204" pitchFamily="34" charset="0"/>
                <a:cs typeface="Arial" panose="020B0604020202020204" pitchFamily="34" charset="0"/>
              </a:rPr>
              <a:t>Figure 1</a:t>
            </a:r>
            <a:r>
              <a:rPr lang="en-US" i="1" dirty="0">
                <a:latin typeface="Arial" panose="020B0604020202020204" pitchFamily="34" charset="0"/>
                <a:cs typeface="Arial" panose="020B0604020202020204" pitchFamily="34" charset="0"/>
              </a:rPr>
              <a:t>. L. </a:t>
            </a:r>
            <a:r>
              <a:rPr lang="en-US" i="1" dirty="0" err="1">
                <a:latin typeface="Arial" panose="020B0604020202020204" pitchFamily="34" charset="0"/>
                <a:cs typeface="Arial" panose="020B0604020202020204" pitchFamily="34" charset="0"/>
              </a:rPr>
              <a:t>kasmira</a:t>
            </a:r>
            <a:r>
              <a:rPr lang="en-US" i="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and </a:t>
            </a:r>
            <a:r>
              <a:rPr lang="en-US" i="1" dirty="0">
                <a:latin typeface="Arial" panose="020B0604020202020204" pitchFamily="34" charset="0"/>
                <a:cs typeface="Arial" panose="020B0604020202020204" pitchFamily="34" charset="0"/>
              </a:rPr>
              <a:t>L. fulvus </a:t>
            </a:r>
            <a:r>
              <a:rPr lang="en-US" dirty="0">
                <a:latin typeface="Arial" panose="020B0604020202020204" pitchFamily="34" charset="0"/>
                <a:cs typeface="Arial" panose="020B0604020202020204" pitchFamily="34" charset="0"/>
              </a:rPr>
              <a:t>distribution and abundance across the Hawaiian Archipelago. </a:t>
            </a:r>
            <a:r>
              <a:rPr lang="en-US" b="1" dirty="0">
                <a:latin typeface="Arial" panose="020B0604020202020204" pitchFamily="34" charset="0"/>
                <a:cs typeface="Arial" panose="020B0604020202020204" pitchFamily="34" charset="0"/>
              </a:rPr>
              <a:t>(a)</a:t>
            </a:r>
            <a:r>
              <a:rPr lang="en-US" dirty="0">
                <a:latin typeface="Arial" panose="020B0604020202020204" pitchFamily="34" charset="0"/>
                <a:cs typeface="Arial" panose="020B0604020202020204" pitchFamily="34" charset="0"/>
              </a:rPr>
              <a:t> Distribution of </a:t>
            </a:r>
            <a:r>
              <a:rPr lang="en-US" i="1" dirty="0">
                <a:latin typeface="Arial" panose="020B0604020202020204" pitchFamily="34" charset="0"/>
                <a:cs typeface="Arial" panose="020B0604020202020204" pitchFamily="34" charset="0"/>
              </a:rPr>
              <a:t>L. </a:t>
            </a:r>
            <a:r>
              <a:rPr lang="en-US" i="1" dirty="0" err="1">
                <a:latin typeface="Arial" panose="020B0604020202020204" pitchFamily="34" charset="0"/>
                <a:cs typeface="Arial" panose="020B0604020202020204" pitchFamily="34" charset="0"/>
              </a:rPr>
              <a:t>kasmira</a:t>
            </a:r>
            <a:r>
              <a:rPr lang="en-US" i="1"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in</a:t>
            </a:r>
          </a:p>
          <a:p>
            <a:r>
              <a:rPr lang="en-US" dirty="0">
                <a:latin typeface="Arial" panose="020B0604020202020204" pitchFamily="34" charset="0"/>
                <a:cs typeface="Arial" panose="020B0604020202020204" pitchFamily="34" charset="0"/>
              </a:rPr>
              <a:t>NWHI extends past Lalo up to Kure Atoll (~2250 km NW of Honolulu) </a:t>
            </a:r>
            <a:r>
              <a:rPr lang="en-US" b="1" dirty="0">
                <a:latin typeface="Arial" panose="020B0604020202020204" pitchFamily="34" charset="0"/>
                <a:cs typeface="Arial" panose="020B0604020202020204" pitchFamily="34" charset="0"/>
              </a:rPr>
              <a:t>(b)</a:t>
            </a:r>
            <a:r>
              <a:rPr lang="en-US" dirty="0">
                <a:latin typeface="Arial" panose="020B0604020202020204" pitchFamily="34" charset="0"/>
                <a:cs typeface="Arial" panose="020B0604020202020204" pitchFamily="34" charset="0"/>
              </a:rPr>
              <a:t> Distribution of </a:t>
            </a:r>
            <a:r>
              <a:rPr lang="en-US" i="1" dirty="0">
                <a:latin typeface="Arial" panose="020B0604020202020204" pitchFamily="34" charset="0"/>
                <a:cs typeface="Arial" panose="020B0604020202020204" pitchFamily="34" charset="0"/>
              </a:rPr>
              <a:t>L. fulvus </a:t>
            </a:r>
            <a:r>
              <a:rPr lang="en-US" dirty="0">
                <a:latin typeface="Arial" panose="020B0604020202020204" pitchFamily="34" charset="0"/>
                <a:cs typeface="Arial" panose="020B0604020202020204" pitchFamily="34" charset="0"/>
              </a:rPr>
              <a:t>in NWHI ends at Lalo (~885 km NW of Honolulu). Figure adapted from </a:t>
            </a:r>
            <a:r>
              <a:rPr lang="en-US" dirty="0" err="1">
                <a:latin typeface="Arial" panose="020B0604020202020204" pitchFamily="34" charset="0"/>
                <a:cs typeface="Arial" panose="020B0604020202020204" pitchFamily="34" charset="0"/>
              </a:rPr>
              <a:t>Kosaki</a:t>
            </a:r>
            <a:r>
              <a:rPr lang="en-US" dirty="0">
                <a:latin typeface="Arial" panose="020B0604020202020204" pitchFamily="34" charset="0"/>
                <a:cs typeface="Arial" panose="020B0604020202020204" pitchFamily="34" charset="0"/>
              </a:rPr>
              <a:t> et al. (2017)</a:t>
            </a:r>
            <a:r>
              <a:rPr lang="en-US" baseline="30000" dirty="0">
                <a:latin typeface="Arial" panose="020B0604020202020204" pitchFamily="34" charset="0"/>
                <a:cs typeface="Arial" panose="020B0604020202020204" pitchFamily="34" charset="0"/>
              </a:rPr>
              <a:t>3</a:t>
            </a:r>
            <a:r>
              <a:rPr lang="en-US" dirty="0">
                <a:latin typeface="Arial" panose="020B0604020202020204" pitchFamily="34" charset="0"/>
                <a:cs typeface="Arial" panose="020B0604020202020204" pitchFamily="34" charset="0"/>
              </a:rPr>
              <a:t>. Note that the scales between the two species are different.</a:t>
            </a:r>
          </a:p>
        </p:txBody>
      </p:sp>
      <p:sp>
        <p:nvSpPr>
          <p:cNvPr id="1110" name="TextBox 1109">
            <a:extLst>
              <a:ext uri="{FF2B5EF4-FFF2-40B4-BE49-F238E27FC236}">
                <a16:creationId xmlns:a16="http://schemas.microsoft.com/office/drawing/2014/main" id="{559F0C09-394D-816D-6A53-C6EFD433F3E6}"/>
              </a:ext>
            </a:extLst>
          </p:cNvPr>
          <p:cNvSpPr txBox="1"/>
          <p:nvPr/>
        </p:nvSpPr>
        <p:spPr>
          <a:xfrm>
            <a:off x="17327799" y="34302860"/>
            <a:ext cx="8826299" cy="646331"/>
          </a:xfrm>
          <a:prstGeom prst="rect">
            <a:avLst/>
          </a:prstGeom>
          <a:solidFill>
            <a:schemeClr val="bg1"/>
          </a:solidFill>
          <a:ln w="50800">
            <a:solidFill>
              <a:schemeClr val="accent1"/>
            </a:solidFill>
          </a:ln>
        </p:spPr>
        <p:txBody>
          <a:bodyPr wrap="square" rtlCol="0">
            <a:spAutoFit/>
          </a:bodyPr>
          <a:lstStyle/>
          <a:p>
            <a:pPr algn="ctr"/>
            <a:r>
              <a:rPr lang="en-US" sz="3600" dirty="0">
                <a:latin typeface="Arial" panose="020B0604020202020204" pitchFamily="34" charset="0"/>
                <a:cs typeface="Arial" panose="020B0604020202020204" pitchFamily="34" charset="0"/>
              </a:rPr>
              <a:t>NEXT STEPS &amp; FUTURE DIRECTIONS</a:t>
            </a:r>
          </a:p>
        </p:txBody>
      </p:sp>
      <p:sp>
        <p:nvSpPr>
          <p:cNvPr id="1092" name="Rectangle 1091">
            <a:extLst>
              <a:ext uri="{FF2B5EF4-FFF2-40B4-BE49-F238E27FC236}">
                <a16:creationId xmlns:a16="http://schemas.microsoft.com/office/drawing/2014/main" id="{AE724A41-4E44-624B-3A53-579B84F8F465}"/>
              </a:ext>
            </a:extLst>
          </p:cNvPr>
          <p:cNvSpPr/>
          <p:nvPr/>
        </p:nvSpPr>
        <p:spPr>
          <a:xfrm>
            <a:off x="14932283" y="38579013"/>
            <a:ext cx="13833210" cy="4864357"/>
          </a:xfrm>
          <a:prstGeom prst="rect">
            <a:avLst/>
          </a:prstGeom>
          <a:solidFill>
            <a:schemeClr val="bg1"/>
          </a:solidFill>
          <a:ln w="508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6" name="TextBox 1095">
            <a:extLst>
              <a:ext uri="{FF2B5EF4-FFF2-40B4-BE49-F238E27FC236}">
                <a16:creationId xmlns:a16="http://schemas.microsoft.com/office/drawing/2014/main" id="{69D347E2-2A4F-EEA1-D1C5-BD8B419D462B}"/>
              </a:ext>
            </a:extLst>
          </p:cNvPr>
          <p:cNvSpPr txBox="1"/>
          <p:nvPr/>
        </p:nvSpPr>
        <p:spPr>
          <a:xfrm>
            <a:off x="16670835" y="38200319"/>
            <a:ext cx="10140226" cy="646331"/>
          </a:xfrm>
          <a:prstGeom prst="rect">
            <a:avLst/>
          </a:prstGeom>
          <a:solidFill>
            <a:schemeClr val="bg1"/>
          </a:solidFill>
          <a:ln w="50800">
            <a:solidFill>
              <a:schemeClr val="accent1"/>
            </a:solidFill>
          </a:ln>
        </p:spPr>
        <p:txBody>
          <a:bodyPr wrap="square" rtlCol="0">
            <a:spAutoFit/>
          </a:bodyPr>
          <a:lstStyle/>
          <a:p>
            <a:pPr algn="ctr"/>
            <a:r>
              <a:rPr lang="en-US" sz="3600" dirty="0">
                <a:latin typeface="Arial" panose="020B0604020202020204" pitchFamily="34" charset="0"/>
                <a:cs typeface="Arial" panose="020B0604020202020204" pitchFamily="34" charset="0"/>
              </a:rPr>
              <a:t>ACKNOWLEDGMENTS AND REFERENCES</a:t>
            </a:r>
          </a:p>
        </p:txBody>
      </p:sp>
      <p:sp>
        <p:nvSpPr>
          <p:cNvPr id="1098" name="TextBox 1097">
            <a:extLst>
              <a:ext uri="{FF2B5EF4-FFF2-40B4-BE49-F238E27FC236}">
                <a16:creationId xmlns:a16="http://schemas.microsoft.com/office/drawing/2014/main" id="{ECE810B8-2FAA-211B-AD75-F99D65AAF0B9}"/>
              </a:ext>
            </a:extLst>
          </p:cNvPr>
          <p:cNvSpPr txBox="1"/>
          <p:nvPr/>
        </p:nvSpPr>
        <p:spPr>
          <a:xfrm>
            <a:off x="15046045" y="38795199"/>
            <a:ext cx="13729145" cy="4431983"/>
          </a:xfrm>
          <a:prstGeom prst="rect">
            <a:avLst/>
          </a:prstGeom>
          <a:noFill/>
        </p:spPr>
        <p:txBody>
          <a:bodyPr wrap="square" rtlCol="0">
            <a:spAutoFit/>
          </a:bodyPr>
          <a:lstStyle/>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Thank you to Dr. Randy </a:t>
            </a:r>
            <a:r>
              <a:rPr lang="en-US" dirty="0" err="1">
                <a:latin typeface="Arial" panose="020B0604020202020204" pitchFamily="34" charset="0"/>
                <a:cs typeface="Arial" panose="020B0604020202020204" pitchFamily="34" charset="0"/>
              </a:rPr>
              <a:t>Kosaki</a:t>
            </a:r>
            <a:r>
              <a:rPr lang="en-US" dirty="0">
                <a:latin typeface="Arial" panose="020B0604020202020204" pitchFamily="34" charset="0"/>
                <a:cs typeface="Arial" panose="020B0604020202020204" pitchFamily="34" charset="0"/>
              </a:rPr>
              <a:t> (NOAA PIFSC), and Gabi Mukai (University of </a:t>
            </a:r>
            <a:r>
              <a:rPr lang="en-US" dirty="0" err="1">
                <a:latin typeface="Arial" panose="020B0604020202020204" pitchFamily="34" charset="0"/>
                <a:cs typeface="Arial" panose="020B0604020202020204" pitchFamily="34" charset="0"/>
              </a:rPr>
              <a:t>Hawaiʻi</a:t>
            </a:r>
            <a:r>
              <a:rPr lang="en-US" dirty="0">
                <a:latin typeface="Arial" panose="020B0604020202020204" pitchFamily="34" charset="0"/>
                <a:cs typeface="Arial" panose="020B0604020202020204" pitchFamily="34" charset="0"/>
              </a:rPr>
              <a:t> at Mānoa) for their extensive knowledge and support. This project was funded by the </a:t>
            </a:r>
            <a:r>
              <a:rPr lang="en-US" dirty="0" err="1">
                <a:latin typeface="Arial" panose="020B0604020202020204" pitchFamily="34" charset="0"/>
                <a:cs typeface="Arial" panose="020B0604020202020204" pitchFamily="34" charset="0"/>
              </a:rPr>
              <a:t>Hauʻoli</a:t>
            </a:r>
            <a:r>
              <a:rPr lang="en-US" dirty="0">
                <a:latin typeface="Arial" panose="020B0604020202020204" pitchFamily="34" charset="0"/>
                <a:cs typeface="Arial" panose="020B0604020202020204" pitchFamily="34" charset="0"/>
              </a:rPr>
              <a:t> Mau Loa Foundation. </a:t>
            </a:r>
            <a:r>
              <a:rPr lang="en-US" b="0" i="0" dirty="0">
                <a:solidFill>
                  <a:srgbClr val="202124"/>
                </a:solidFill>
                <a:effectLst/>
                <a:latin typeface="Arial" panose="020B0604020202020204" pitchFamily="34" charset="0"/>
                <a:cs typeface="Arial" panose="020B0604020202020204" pitchFamily="34" charset="0"/>
              </a:rPr>
              <a:t>The Hawai'i Cooperative Fishery Research Unit is jointly sponsored by the U.S. Geological Survey, the University of Hawai'i System, the Hawai'i Department of Land and Natural Resources, and the U.S. Fish and Wildlife Service. Use of trade, product, or firm names is for descriptive purposes only and does not imply endorsement by the U.S. Government.</a:t>
            </a:r>
          </a:p>
          <a:p>
            <a:endParaRPr lang="en-US" sz="1200" b="0" i="0" dirty="0">
              <a:solidFill>
                <a:srgbClr val="202124"/>
              </a:solidFill>
              <a:effectLst/>
              <a:latin typeface="Arial" panose="020B0604020202020204" pitchFamily="34" charset="0"/>
              <a:cs typeface="Arial" panose="020B0604020202020204" pitchFamily="34" charset="0"/>
            </a:endParaRPr>
          </a:p>
          <a:p>
            <a:r>
              <a:rPr lang="en-US" baseline="30000" dirty="0">
                <a:solidFill>
                  <a:srgbClr val="202124"/>
                </a:solidFill>
                <a:latin typeface="Arial" panose="020B0604020202020204" pitchFamily="34" charset="0"/>
                <a:cs typeface="Arial" panose="020B0604020202020204" pitchFamily="34" charset="0"/>
              </a:rPr>
              <a:t>1</a:t>
            </a:r>
            <a:r>
              <a:rPr lang="en-US" dirty="0">
                <a:solidFill>
                  <a:srgbClr val="202124"/>
                </a:solidFill>
                <a:latin typeface="Arial" panose="020B0604020202020204" pitchFamily="34" charset="0"/>
                <a:cs typeface="Arial" panose="020B0604020202020204" pitchFamily="34" charset="0"/>
              </a:rPr>
              <a:t>Parrish et al. (2000) Interactions of Nonindigenous Blueline Snapper (</a:t>
            </a:r>
            <a:r>
              <a:rPr lang="en-US" dirty="0" err="1">
                <a:solidFill>
                  <a:srgbClr val="202124"/>
                </a:solidFill>
                <a:latin typeface="Arial" panose="020B0604020202020204" pitchFamily="34" charset="0"/>
                <a:cs typeface="Arial" panose="020B0604020202020204" pitchFamily="34" charset="0"/>
              </a:rPr>
              <a:t>Taape</a:t>
            </a:r>
            <a:r>
              <a:rPr lang="en-US" dirty="0">
                <a:solidFill>
                  <a:srgbClr val="202124"/>
                </a:solidFill>
                <a:latin typeface="Arial" panose="020B0604020202020204" pitchFamily="34" charset="0"/>
                <a:cs typeface="Arial" panose="020B0604020202020204" pitchFamily="34" charset="0"/>
              </a:rPr>
              <a:t>) with Native Fishery Species: Final Report. </a:t>
            </a:r>
            <a:r>
              <a:rPr lang="en-US" baseline="30000" dirty="0">
                <a:solidFill>
                  <a:srgbClr val="202124"/>
                </a:solidFill>
                <a:latin typeface="Arial" panose="020B0604020202020204" pitchFamily="34" charset="0"/>
                <a:cs typeface="Arial" panose="020B0604020202020204" pitchFamily="34" charset="0"/>
              </a:rPr>
              <a:t>2</a:t>
            </a:r>
            <a:r>
              <a:rPr lang="en-US" dirty="0">
                <a:solidFill>
                  <a:srgbClr val="202124"/>
                </a:solidFill>
                <a:latin typeface="Arial" panose="020B0604020202020204" pitchFamily="34" charset="0"/>
                <a:cs typeface="Arial" panose="020B0604020202020204" pitchFamily="34" charset="0"/>
              </a:rPr>
              <a:t>Fukunaga et</a:t>
            </a:r>
          </a:p>
          <a:p>
            <a:r>
              <a:rPr lang="en-US" dirty="0">
                <a:solidFill>
                  <a:srgbClr val="202124"/>
                </a:solidFill>
                <a:latin typeface="Arial" panose="020B0604020202020204" pitchFamily="34" charset="0"/>
                <a:cs typeface="Arial" panose="020B0604020202020204" pitchFamily="34" charset="0"/>
              </a:rPr>
              <a:t>al. (2017) Distribution and abundance of the introduced snapper </a:t>
            </a:r>
            <a:r>
              <a:rPr lang="en-US" i="1" dirty="0">
                <a:solidFill>
                  <a:srgbClr val="202124"/>
                </a:solidFill>
                <a:latin typeface="Arial" panose="020B0604020202020204" pitchFamily="34" charset="0"/>
                <a:cs typeface="Arial" panose="020B0604020202020204" pitchFamily="34" charset="0"/>
              </a:rPr>
              <a:t>Lutjanus </a:t>
            </a:r>
            <a:r>
              <a:rPr lang="en-US" i="1" dirty="0" err="1">
                <a:solidFill>
                  <a:srgbClr val="202124"/>
                </a:solidFill>
                <a:latin typeface="Arial" panose="020B0604020202020204" pitchFamily="34" charset="0"/>
                <a:cs typeface="Arial" panose="020B0604020202020204" pitchFamily="34" charset="0"/>
              </a:rPr>
              <a:t>kasmira</a:t>
            </a:r>
            <a:r>
              <a:rPr lang="en-US" i="1" dirty="0">
                <a:solidFill>
                  <a:srgbClr val="202124"/>
                </a:solidFill>
                <a:latin typeface="Arial" panose="020B0604020202020204" pitchFamily="34" charset="0"/>
                <a:cs typeface="Arial" panose="020B0604020202020204" pitchFamily="34" charset="0"/>
              </a:rPr>
              <a:t> </a:t>
            </a:r>
            <a:r>
              <a:rPr lang="en-US" dirty="0">
                <a:solidFill>
                  <a:srgbClr val="202124"/>
                </a:solidFill>
                <a:latin typeface="Arial" panose="020B0604020202020204" pitchFamily="34" charset="0"/>
                <a:cs typeface="Arial" panose="020B0604020202020204" pitchFamily="34" charset="0"/>
              </a:rPr>
              <a:t>(</a:t>
            </a:r>
            <a:r>
              <a:rPr lang="en-US" dirty="0" err="1">
                <a:solidFill>
                  <a:srgbClr val="202124"/>
                </a:solidFill>
                <a:latin typeface="Arial" panose="020B0604020202020204" pitchFamily="34" charset="0"/>
                <a:cs typeface="Arial" panose="020B0604020202020204" pitchFamily="34" charset="0"/>
              </a:rPr>
              <a:t>Forsskål</a:t>
            </a:r>
            <a:r>
              <a:rPr lang="en-US" dirty="0">
                <a:solidFill>
                  <a:srgbClr val="202124"/>
                </a:solidFill>
                <a:latin typeface="Arial" panose="020B0604020202020204" pitchFamily="34" charset="0"/>
                <a:cs typeface="Arial" panose="020B0604020202020204" pitchFamily="34" charset="0"/>
              </a:rPr>
              <a:t>, 1775) on shallow and mesophotic reefs on the Northwestern Hawaiian Islands. </a:t>
            </a:r>
            <a:r>
              <a:rPr lang="en-US" dirty="0" err="1">
                <a:solidFill>
                  <a:srgbClr val="202124"/>
                </a:solidFill>
                <a:latin typeface="Arial" panose="020B0604020202020204" pitchFamily="34" charset="0"/>
                <a:cs typeface="Arial" panose="020B0604020202020204" pitchFamily="34" charset="0"/>
              </a:rPr>
              <a:t>Bioinvasion</a:t>
            </a:r>
            <a:r>
              <a:rPr lang="en-US" dirty="0">
                <a:solidFill>
                  <a:srgbClr val="202124"/>
                </a:solidFill>
                <a:latin typeface="Arial" panose="020B0604020202020204" pitchFamily="34" charset="0"/>
                <a:cs typeface="Arial" panose="020B0604020202020204" pitchFamily="34" charset="0"/>
              </a:rPr>
              <a:t> Records 6(3), 259-268. </a:t>
            </a:r>
            <a:r>
              <a:rPr lang="en-US" baseline="30000" dirty="0">
                <a:solidFill>
                  <a:srgbClr val="202124"/>
                </a:solidFill>
                <a:latin typeface="Arial" panose="020B0604020202020204" pitchFamily="34" charset="0"/>
                <a:cs typeface="Arial" panose="020B0604020202020204" pitchFamily="34" charset="0"/>
              </a:rPr>
              <a:t>3</a:t>
            </a:r>
            <a:r>
              <a:rPr lang="en-US" dirty="0">
                <a:solidFill>
                  <a:srgbClr val="202124"/>
                </a:solidFill>
                <a:latin typeface="Arial" panose="020B0604020202020204" pitchFamily="34" charset="0"/>
                <a:cs typeface="Arial" panose="020B0604020202020204" pitchFamily="34" charset="0"/>
              </a:rPr>
              <a:t>Kosaki et al. (2017) Scientists Discover Large </a:t>
            </a:r>
            <a:r>
              <a:rPr lang="en-US" dirty="0" err="1">
                <a:solidFill>
                  <a:srgbClr val="202124"/>
                </a:solidFill>
                <a:latin typeface="Arial" panose="020B0604020202020204" pitchFamily="34" charset="0"/>
                <a:cs typeface="Arial" panose="020B0604020202020204" pitchFamily="34" charset="0"/>
              </a:rPr>
              <a:t>Taʻape</a:t>
            </a:r>
            <a:r>
              <a:rPr lang="en-US" dirty="0">
                <a:solidFill>
                  <a:srgbClr val="202124"/>
                </a:solidFill>
                <a:latin typeface="Arial" panose="020B0604020202020204" pitchFamily="34" charset="0"/>
                <a:cs typeface="Arial" panose="020B0604020202020204" pitchFamily="34" charset="0"/>
              </a:rPr>
              <a:t>-</a:t>
            </a:r>
          </a:p>
          <a:p>
            <a:r>
              <a:rPr lang="en-US" dirty="0">
                <a:solidFill>
                  <a:srgbClr val="202124"/>
                </a:solidFill>
                <a:latin typeface="Arial" panose="020B0604020202020204" pitchFamily="34" charset="0"/>
                <a:cs typeface="Arial" panose="020B0604020202020204" pitchFamily="34" charset="0"/>
              </a:rPr>
              <a:t>Free Zone on Deep Coral Reefs of the Northwestern Islands, Hawaii Fishing News. </a:t>
            </a:r>
            <a:r>
              <a:rPr lang="en-US" baseline="30000" dirty="0">
                <a:solidFill>
                  <a:srgbClr val="202124"/>
                </a:solidFill>
                <a:latin typeface="Arial" panose="020B0604020202020204" pitchFamily="34" charset="0"/>
                <a:cs typeface="Arial" panose="020B0604020202020204" pitchFamily="34" charset="0"/>
              </a:rPr>
              <a:t>4</a:t>
            </a:r>
            <a:r>
              <a:rPr lang="en-US" dirty="0">
                <a:solidFill>
                  <a:srgbClr val="202124"/>
                </a:solidFill>
                <a:latin typeface="Arial" panose="020B0604020202020204" pitchFamily="34" charset="0"/>
                <a:cs typeface="Arial" panose="020B0604020202020204" pitchFamily="34" charset="0"/>
              </a:rPr>
              <a:t>Ayotte et al. (2015) Standard Operating Procedures: Data Collection for Rapid Ecological Assessment Fish Surveys. </a:t>
            </a:r>
            <a:r>
              <a:rPr lang="en-US" baseline="30000" dirty="0">
                <a:solidFill>
                  <a:srgbClr val="202124"/>
                </a:solidFill>
                <a:latin typeface="Arial" panose="020B0604020202020204" pitchFamily="34" charset="0"/>
                <a:cs typeface="Arial" panose="020B0604020202020204" pitchFamily="34" charset="0"/>
              </a:rPr>
              <a:t>5</a:t>
            </a:r>
            <a:r>
              <a:rPr lang="en-US" dirty="0">
                <a:solidFill>
                  <a:srgbClr val="202124"/>
                </a:solidFill>
                <a:latin typeface="Arial" panose="020B0604020202020204" pitchFamily="34" charset="0"/>
                <a:cs typeface="Arial" panose="020B0604020202020204" pitchFamily="34" charset="0"/>
              </a:rPr>
              <a:t>Couch et al. (2023) Ecological and environmental</a:t>
            </a:r>
          </a:p>
          <a:p>
            <a:r>
              <a:rPr lang="en-US" dirty="0">
                <a:solidFill>
                  <a:srgbClr val="202124"/>
                </a:solidFill>
                <a:latin typeface="Arial" panose="020B0604020202020204" pitchFamily="34" charset="0"/>
                <a:cs typeface="Arial" panose="020B0604020202020204" pitchFamily="34" charset="0"/>
              </a:rPr>
              <a:t>predictors of juvenile coral density across the central and western Pacific. </a:t>
            </a:r>
            <a:r>
              <a:rPr lang="en-US" baseline="30000" dirty="0">
                <a:solidFill>
                  <a:srgbClr val="202124"/>
                </a:solidFill>
                <a:latin typeface="Arial" panose="020B0604020202020204" pitchFamily="34" charset="0"/>
                <a:cs typeface="Arial" panose="020B0604020202020204" pitchFamily="34" charset="0"/>
              </a:rPr>
              <a:t>6</a:t>
            </a:r>
            <a:r>
              <a:rPr lang="en-US" dirty="0">
                <a:solidFill>
                  <a:srgbClr val="202124"/>
                </a:solidFill>
                <a:latin typeface="Arial" panose="020B0604020202020204" pitchFamily="34" charset="0"/>
                <a:cs typeface="Arial" panose="020B0604020202020204" pitchFamily="34" charset="0"/>
              </a:rPr>
              <a:t>Coral Reef Watch (CRW). </a:t>
            </a:r>
            <a:r>
              <a:rPr lang="en-US" baseline="30000" dirty="0">
                <a:solidFill>
                  <a:srgbClr val="202124"/>
                </a:solidFill>
                <a:latin typeface="Arial" panose="020B0604020202020204" pitchFamily="34" charset="0"/>
                <a:cs typeface="Arial" panose="020B0604020202020204" pitchFamily="34" charset="0"/>
              </a:rPr>
              <a:t>7</a:t>
            </a:r>
            <a:r>
              <a:rPr lang="en-US" dirty="0">
                <a:solidFill>
                  <a:srgbClr val="202124"/>
                </a:solidFill>
                <a:latin typeface="Arial" panose="020B0604020202020204" pitchFamily="34" charset="0"/>
                <a:cs typeface="Arial" panose="020B0604020202020204" pitchFamily="34" charset="0"/>
              </a:rPr>
              <a:t>European Space Agency Ocean Color Climate Change Initiative (ESA OCCI). </a:t>
            </a:r>
            <a:r>
              <a:rPr lang="en-US" baseline="30000" dirty="0">
                <a:solidFill>
                  <a:srgbClr val="202124"/>
                </a:solidFill>
                <a:latin typeface="Arial" panose="020B0604020202020204" pitchFamily="34" charset="0"/>
                <a:cs typeface="Arial" panose="020B0604020202020204" pitchFamily="34" charset="0"/>
              </a:rPr>
              <a:t>8</a:t>
            </a:r>
            <a:r>
              <a:rPr lang="en-US" dirty="0">
                <a:solidFill>
                  <a:srgbClr val="202124"/>
                </a:solidFill>
                <a:latin typeface="Arial" panose="020B0604020202020204" pitchFamily="34" charset="0"/>
                <a:cs typeface="Arial" panose="020B0604020202020204" pitchFamily="34" charset="0"/>
              </a:rPr>
              <a:t>National Coral Reef Monitoring Program (NCRMP). </a:t>
            </a:r>
            <a:r>
              <a:rPr lang="en-US" baseline="30000" dirty="0">
                <a:solidFill>
                  <a:srgbClr val="202124"/>
                </a:solidFill>
                <a:latin typeface="Arial" panose="020B0604020202020204" pitchFamily="34" charset="0"/>
                <a:cs typeface="Arial" panose="020B0604020202020204" pitchFamily="34" charset="0"/>
              </a:rPr>
              <a:t>9</a:t>
            </a:r>
            <a:r>
              <a:rPr lang="en-US" dirty="0">
                <a:solidFill>
                  <a:srgbClr val="202124"/>
                </a:solidFill>
                <a:latin typeface="Arial" panose="020B0604020202020204" pitchFamily="34" charset="0"/>
                <a:cs typeface="Arial" panose="020B0604020202020204" pitchFamily="34" charset="0"/>
              </a:rPr>
              <a:t>National Geophysical Data Center Coastal Relief Model. </a:t>
            </a:r>
            <a:r>
              <a:rPr lang="en-US" baseline="30000" dirty="0">
                <a:solidFill>
                  <a:srgbClr val="202124"/>
                </a:solidFill>
                <a:latin typeface="Arial" panose="020B0604020202020204" pitchFamily="34" charset="0"/>
                <a:cs typeface="Arial" panose="020B0604020202020204" pitchFamily="34" charset="0"/>
              </a:rPr>
              <a:t>10</a:t>
            </a:r>
            <a:r>
              <a:rPr lang="en-US" dirty="0">
                <a:solidFill>
                  <a:srgbClr val="202124"/>
                </a:solidFill>
                <a:latin typeface="Arial" panose="020B0604020202020204" pitchFamily="34" charset="0"/>
                <a:cs typeface="Arial" panose="020B0604020202020204" pitchFamily="34" charset="0"/>
              </a:rPr>
              <a:t>National Centers for Environmental Information (ETOPO). </a:t>
            </a:r>
            <a:r>
              <a:rPr lang="en-US" baseline="30000" dirty="0">
                <a:solidFill>
                  <a:srgbClr val="202124"/>
                </a:solidFill>
                <a:latin typeface="Arial" panose="020B0604020202020204" pitchFamily="34" charset="0"/>
                <a:cs typeface="Arial" panose="020B0604020202020204" pitchFamily="34" charset="0"/>
              </a:rPr>
              <a:t>11</a:t>
            </a:r>
            <a:r>
              <a:rPr lang="en-US" dirty="0">
                <a:solidFill>
                  <a:srgbClr val="202124"/>
                </a:solidFill>
                <a:latin typeface="Arial" panose="020B0604020202020204" pitchFamily="34" charset="0"/>
                <a:cs typeface="Arial" panose="020B0604020202020204" pitchFamily="34" charset="0"/>
              </a:rPr>
              <a:t>Pacific Islands Ocean Observing System</a:t>
            </a:r>
          </a:p>
          <a:p>
            <a:r>
              <a:rPr lang="en-US" dirty="0">
                <a:solidFill>
                  <a:srgbClr val="202124"/>
                </a:solidFill>
                <a:latin typeface="Arial" panose="020B0604020202020204" pitchFamily="34" charset="0"/>
                <a:cs typeface="Arial" panose="020B0604020202020204" pitchFamily="34" charset="0"/>
              </a:rPr>
              <a:t>(</a:t>
            </a:r>
            <a:r>
              <a:rPr lang="en-US" dirty="0" err="1">
                <a:solidFill>
                  <a:srgbClr val="202124"/>
                </a:solidFill>
                <a:latin typeface="Arial" panose="020B0604020202020204" pitchFamily="34" charset="0"/>
                <a:cs typeface="Arial" panose="020B0604020202020204" pitchFamily="34" charset="0"/>
              </a:rPr>
              <a:t>PacIOOS</a:t>
            </a:r>
            <a:r>
              <a:rPr lang="en-US" dirty="0">
                <a:solidFill>
                  <a:srgbClr val="202124"/>
                </a:solidFill>
                <a:latin typeface="Arial" panose="020B0604020202020204" pitchFamily="34" charset="0"/>
                <a:cs typeface="Arial" panose="020B0604020202020204" pitchFamily="34" charset="0"/>
              </a:rPr>
              <a:t>). </a:t>
            </a:r>
            <a:r>
              <a:rPr lang="en-US" baseline="30000" dirty="0">
                <a:solidFill>
                  <a:srgbClr val="202124"/>
                </a:solidFill>
                <a:latin typeface="Arial" panose="020B0604020202020204" pitchFamily="34" charset="0"/>
                <a:cs typeface="Arial" panose="020B0604020202020204" pitchFamily="34" charset="0"/>
              </a:rPr>
              <a:t>12</a:t>
            </a:r>
            <a:r>
              <a:rPr lang="en-US" dirty="0">
                <a:solidFill>
                  <a:srgbClr val="202124"/>
                </a:solidFill>
                <a:latin typeface="Arial" panose="020B0604020202020204" pitchFamily="34" charset="0"/>
                <a:cs typeface="Arial" panose="020B0604020202020204" pitchFamily="34" charset="0"/>
              </a:rPr>
              <a:t>Regional Ocean Modeling System (ROMS). </a:t>
            </a:r>
            <a:r>
              <a:rPr lang="en-US" baseline="30000" dirty="0">
                <a:solidFill>
                  <a:srgbClr val="202124"/>
                </a:solidFill>
                <a:latin typeface="Arial" panose="020B0604020202020204" pitchFamily="34" charset="0"/>
                <a:cs typeface="Arial" panose="020B0604020202020204" pitchFamily="34" charset="0"/>
              </a:rPr>
              <a:t>13</a:t>
            </a:r>
            <a:r>
              <a:rPr lang="en-US" dirty="0">
                <a:solidFill>
                  <a:srgbClr val="202124"/>
                </a:solidFill>
                <a:latin typeface="Arial" panose="020B0604020202020204" pitchFamily="34" charset="0"/>
                <a:cs typeface="Arial" panose="020B0604020202020204" pitchFamily="34" charset="0"/>
              </a:rPr>
              <a:t>Ocean Tipping Points (OTP </a:t>
            </a:r>
            <a:r>
              <a:rPr lang="en-US" dirty="0" err="1">
                <a:solidFill>
                  <a:srgbClr val="202124"/>
                </a:solidFill>
                <a:latin typeface="Arial" panose="020B0604020202020204" pitchFamily="34" charset="0"/>
                <a:cs typeface="Arial" panose="020B0604020202020204" pitchFamily="34" charset="0"/>
              </a:rPr>
              <a:t>PacIOOS</a:t>
            </a:r>
            <a:r>
              <a:rPr lang="en-US" dirty="0">
                <a:solidFill>
                  <a:srgbClr val="202124"/>
                </a:solidFill>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
        <p:nvSpPr>
          <p:cNvPr id="1099" name="TextBox 1098">
            <a:extLst>
              <a:ext uri="{FF2B5EF4-FFF2-40B4-BE49-F238E27FC236}">
                <a16:creationId xmlns:a16="http://schemas.microsoft.com/office/drawing/2014/main" id="{89E5FC82-8AAE-E179-A9E6-B5316BBFE43D}"/>
              </a:ext>
            </a:extLst>
          </p:cNvPr>
          <p:cNvSpPr txBox="1"/>
          <p:nvPr/>
        </p:nvSpPr>
        <p:spPr>
          <a:xfrm>
            <a:off x="15104900" y="22625610"/>
            <a:ext cx="13495557" cy="1477328"/>
          </a:xfrm>
          <a:prstGeom prst="rect">
            <a:avLst/>
          </a:prstGeom>
          <a:solidFill>
            <a:schemeClr val="bg1"/>
          </a:solidFill>
        </p:spPr>
        <p:txBody>
          <a:bodyPr wrap="square" rtlCol="0">
            <a:spAutoFit/>
          </a:bodyPr>
          <a:lstStyle/>
          <a:p>
            <a:r>
              <a:rPr lang="en-US" b="1" dirty="0">
                <a:latin typeface="Arial" panose="020B0604020202020204" pitchFamily="34" charset="0"/>
                <a:cs typeface="Arial" panose="020B0604020202020204" pitchFamily="34" charset="0"/>
              </a:rPr>
              <a:t>Figure 3. </a:t>
            </a:r>
            <a:r>
              <a:rPr lang="en-US" dirty="0">
                <a:latin typeface="Arial" panose="020B0604020202020204" pitchFamily="34" charset="0"/>
                <a:cs typeface="Arial" panose="020B0604020202020204" pitchFamily="34" charset="0"/>
              </a:rPr>
              <a:t>Mean percent contribution </a:t>
            </a:r>
            <a:r>
              <a:rPr lang="en-US" b="0" i="0" dirty="0">
                <a:effectLst/>
                <a:latin typeface="Arial" panose="020B0604020202020204" pitchFamily="34" charset="0"/>
              </a:rPr>
              <a:t>(± </a:t>
            </a:r>
            <a:r>
              <a:rPr lang="en-US" b="0" i="0" dirty="0" err="1">
                <a:effectLst/>
                <a:latin typeface="Arial" panose="020B0604020202020204" pitchFamily="34" charset="0"/>
              </a:rPr>
              <a:t>s.d.</a:t>
            </a:r>
            <a:r>
              <a:rPr lang="en-US" b="0" i="0" dirty="0">
                <a:effectLst/>
                <a:latin typeface="Arial" panose="020B0604020202020204" pitchFamily="34" charset="0"/>
              </a:rPr>
              <a:t>) of environmental and anthropogenic variables to the presence or absence (P/A) of </a:t>
            </a:r>
            <a:r>
              <a:rPr lang="en-US" b="1" i="0" dirty="0">
                <a:effectLst/>
                <a:latin typeface="Arial" panose="020B0604020202020204" pitchFamily="34" charset="0"/>
              </a:rPr>
              <a:t>(a) </a:t>
            </a:r>
            <a:r>
              <a:rPr lang="en-US" b="0" i="1" dirty="0">
                <a:effectLst/>
                <a:latin typeface="Arial" panose="020B0604020202020204" pitchFamily="34" charset="0"/>
              </a:rPr>
              <a:t>L. </a:t>
            </a:r>
            <a:r>
              <a:rPr lang="en-US" b="0" i="1" dirty="0" err="1">
                <a:effectLst/>
                <a:latin typeface="Arial" panose="020B0604020202020204" pitchFamily="34" charset="0"/>
              </a:rPr>
              <a:t>kasmira</a:t>
            </a:r>
            <a:r>
              <a:rPr lang="en-US" b="0" i="1" dirty="0">
                <a:effectLst/>
                <a:latin typeface="Arial" panose="020B0604020202020204" pitchFamily="34" charset="0"/>
              </a:rPr>
              <a:t> </a:t>
            </a:r>
            <a:r>
              <a:rPr lang="en-US" b="0" i="0" dirty="0">
                <a:effectLst/>
                <a:latin typeface="Arial" panose="020B0604020202020204" pitchFamily="34" charset="0"/>
              </a:rPr>
              <a:t>and </a:t>
            </a:r>
            <a:r>
              <a:rPr lang="en-US" b="1" i="0" dirty="0">
                <a:effectLst/>
                <a:latin typeface="Arial" panose="020B0604020202020204" pitchFamily="34" charset="0"/>
              </a:rPr>
              <a:t>(b) </a:t>
            </a:r>
            <a:r>
              <a:rPr lang="en-US" b="0" i="1" dirty="0">
                <a:effectLst/>
                <a:latin typeface="Arial" panose="020B0604020202020204" pitchFamily="34" charset="0"/>
              </a:rPr>
              <a:t>L. fulvus </a:t>
            </a:r>
            <a:r>
              <a:rPr lang="en-US" b="0" i="0" dirty="0">
                <a:effectLst/>
                <a:latin typeface="Arial" panose="020B0604020202020204" pitchFamily="34" charset="0"/>
              </a:rPr>
              <a:t>determined by ensemble boosted regression tree models. Colors represent the relationship between the predictor variables and the P/A responses, where blue indicates a positive relationship, red indicates a negative relationship and gray indicates a relationship that is not clearly linear</a:t>
            </a:r>
            <a:r>
              <a:rPr lang="en-US" dirty="0">
                <a:latin typeface="Arial" panose="020B0604020202020204" pitchFamily="34" charset="0"/>
              </a:rPr>
              <a:t>. The percent contribution is a measure of each predictor variables importance to the overall model fit.</a:t>
            </a:r>
            <a:endParaRPr lang="en-US" dirty="0">
              <a:latin typeface="Arial" panose="020B0604020202020204" pitchFamily="34" charset="0"/>
              <a:cs typeface="Arial" panose="020B0604020202020204" pitchFamily="34" charset="0"/>
            </a:endParaRPr>
          </a:p>
        </p:txBody>
      </p:sp>
      <p:pic>
        <p:nvPicPr>
          <p:cNvPr id="1106" name="Picture 1105">
            <a:extLst>
              <a:ext uri="{FF2B5EF4-FFF2-40B4-BE49-F238E27FC236}">
                <a16:creationId xmlns:a16="http://schemas.microsoft.com/office/drawing/2014/main" id="{436E1CDC-1D9C-E96A-B679-F186D9C04A99}"/>
              </a:ext>
            </a:extLst>
          </p:cNvPr>
          <p:cNvPicPr>
            <a:picLocks noChangeAspect="1"/>
          </p:cNvPicPr>
          <p:nvPr/>
        </p:nvPicPr>
        <p:blipFill>
          <a:blip r:embed="rId19"/>
          <a:srcRect l="2292" t="1" r="40233" b="42551"/>
          <a:stretch/>
        </p:blipFill>
        <p:spPr>
          <a:xfrm>
            <a:off x="10087970" y="27858717"/>
            <a:ext cx="4143027" cy="3549476"/>
          </a:xfrm>
          <a:prstGeom prst="rect">
            <a:avLst/>
          </a:prstGeom>
        </p:spPr>
      </p:pic>
      <p:sp>
        <p:nvSpPr>
          <p:cNvPr id="1111" name="TextBox 1110">
            <a:extLst>
              <a:ext uri="{FF2B5EF4-FFF2-40B4-BE49-F238E27FC236}">
                <a16:creationId xmlns:a16="http://schemas.microsoft.com/office/drawing/2014/main" id="{00905317-A038-1CC2-6BE9-023CD8698BB4}"/>
              </a:ext>
            </a:extLst>
          </p:cNvPr>
          <p:cNvSpPr txBox="1"/>
          <p:nvPr/>
        </p:nvSpPr>
        <p:spPr>
          <a:xfrm>
            <a:off x="14997335" y="24800753"/>
            <a:ext cx="13729145" cy="9264075"/>
          </a:xfrm>
          <a:prstGeom prst="rect">
            <a:avLst/>
          </a:prstGeom>
          <a:solidFill>
            <a:schemeClr val="bg1"/>
          </a:solidFill>
          <a:ln w="50800">
            <a:solidFill>
              <a:schemeClr val="accent1"/>
            </a:solidFill>
          </a:ln>
        </p:spPr>
        <p:txBody>
          <a:bodyPr wrap="square" rtlCol="0">
            <a:spAutoFit/>
          </a:bodyPr>
          <a:lstStyle/>
          <a:p>
            <a:endParaRPr lang="en-US" sz="2400" b="1" dirty="0">
              <a:latin typeface="Arial" panose="020B0604020202020204" pitchFamily="34" charset="0"/>
              <a:cs typeface="Arial" panose="020B0604020202020204" pitchFamily="34" charset="0"/>
            </a:endParaRPr>
          </a:p>
          <a:p>
            <a:r>
              <a:rPr lang="en-US" sz="2400" b="1" dirty="0">
                <a:latin typeface="Arial" panose="020B0604020202020204" pitchFamily="34" charset="0"/>
                <a:cs typeface="Arial" panose="020B0604020202020204" pitchFamily="34" charset="0"/>
              </a:rPr>
              <a:t> Human influences</a:t>
            </a:r>
          </a:p>
          <a:p>
            <a:pPr marL="800100" lvl="1"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The most significant predictor of </a:t>
            </a:r>
            <a:r>
              <a:rPr lang="en-US" sz="2400" i="1" dirty="0">
                <a:latin typeface="Arial" panose="020B0604020202020204" pitchFamily="34" charset="0"/>
                <a:cs typeface="Arial" panose="020B0604020202020204" pitchFamily="34" charset="0"/>
              </a:rPr>
              <a:t>L. </a:t>
            </a:r>
            <a:r>
              <a:rPr lang="en-US" sz="2400" i="1" dirty="0" err="1">
                <a:latin typeface="Arial" panose="020B0604020202020204" pitchFamily="34" charset="0"/>
                <a:cs typeface="Arial" panose="020B0604020202020204" pitchFamily="34" charset="0"/>
              </a:rPr>
              <a:t>kasmira</a:t>
            </a:r>
            <a:r>
              <a:rPr lang="en-US" sz="2400" i="1" dirty="0">
                <a:latin typeface="Arial" panose="020B0604020202020204" pitchFamily="34" charset="0"/>
                <a:cs typeface="Arial" panose="020B0604020202020204" pitchFamily="34" charset="0"/>
              </a:rPr>
              <a:t> and L. fulvus </a:t>
            </a:r>
            <a:r>
              <a:rPr lang="en-US" sz="2400" dirty="0">
                <a:latin typeface="Arial" panose="020B0604020202020204" pitchFamily="34" charset="0"/>
                <a:cs typeface="Arial" panose="020B0604020202020204" pitchFamily="34" charset="0"/>
              </a:rPr>
              <a:t>presence is boat-based spearfishing, indicating a strong negative association between encounter probability and fishing effort.</a:t>
            </a:r>
          </a:p>
          <a:p>
            <a:pPr marL="800100" lvl="1"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Shore-based spearfishing is also an important negative predictor for both species.</a:t>
            </a:r>
          </a:p>
          <a:p>
            <a:endParaRPr lang="en-US" sz="1200" dirty="0">
              <a:latin typeface="Arial" panose="020B0604020202020204" pitchFamily="34" charset="0"/>
              <a:cs typeface="Arial" panose="020B0604020202020204" pitchFamily="34" charset="0"/>
            </a:endParaRPr>
          </a:p>
          <a:p>
            <a:r>
              <a:rPr lang="en-US" sz="2400" b="1" dirty="0">
                <a:latin typeface="Arial" panose="020B0604020202020204" pitchFamily="34" charset="0"/>
                <a:cs typeface="Arial" panose="020B0604020202020204" pitchFamily="34" charset="0"/>
              </a:rPr>
              <a:t> Habitat influences</a:t>
            </a:r>
          </a:p>
          <a:p>
            <a:pPr marL="800100" lvl="1" indent="-342900">
              <a:buFont typeface="Arial" panose="020B0604020202020204" pitchFamily="34" charset="0"/>
              <a:buChar char="•"/>
            </a:pPr>
            <a:r>
              <a:rPr lang="en-US" sz="2400" i="1" dirty="0">
                <a:latin typeface="Arial" panose="020B0604020202020204" pitchFamily="34" charset="0"/>
                <a:cs typeface="Arial" panose="020B0604020202020204" pitchFamily="34" charset="0"/>
              </a:rPr>
              <a:t>L. </a:t>
            </a:r>
            <a:r>
              <a:rPr lang="en-US" sz="2400" i="1" dirty="0" err="1">
                <a:latin typeface="Arial" panose="020B0604020202020204" pitchFamily="34" charset="0"/>
                <a:cs typeface="Arial" panose="020B0604020202020204" pitchFamily="34" charset="0"/>
              </a:rPr>
              <a:t>kasmira</a:t>
            </a:r>
            <a:r>
              <a:rPr lang="en-US" sz="2400" i="1" dirty="0">
                <a:latin typeface="Arial" panose="020B0604020202020204" pitchFamily="34" charset="0"/>
                <a:cs typeface="Arial" panose="020B0604020202020204" pitchFamily="34" charset="0"/>
              </a:rPr>
              <a:t> </a:t>
            </a:r>
            <a:r>
              <a:rPr lang="en-US" sz="2400" dirty="0">
                <a:latin typeface="Arial" panose="020B0604020202020204" pitchFamily="34" charset="0"/>
                <a:cs typeface="Arial" panose="020B0604020202020204" pitchFamily="34" charset="0"/>
              </a:rPr>
              <a:t>presence is positively associated with depth and rugosity but negatively with coral cover, which indicates they may prefer deeper, cooler edge habitats with structural complexity.</a:t>
            </a:r>
          </a:p>
          <a:p>
            <a:pPr marL="800100" lvl="1" indent="-342900">
              <a:buFont typeface="Arial" panose="020B0604020202020204" pitchFamily="34" charset="0"/>
              <a:buChar char="•"/>
            </a:pPr>
            <a:r>
              <a:rPr lang="en-US" sz="2400" i="1" dirty="0">
                <a:latin typeface="Arial" panose="020B0604020202020204" pitchFamily="34" charset="0"/>
                <a:cs typeface="Arial" panose="020B0604020202020204" pitchFamily="34" charset="0"/>
              </a:rPr>
              <a:t>L. fulvus </a:t>
            </a:r>
            <a:r>
              <a:rPr lang="en-US" sz="2400" dirty="0">
                <a:latin typeface="Arial" panose="020B0604020202020204" pitchFamily="34" charset="0"/>
                <a:cs typeface="Arial" panose="020B0604020202020204" pitchFamily="34" charset="0"/>
              </a:rPr>
              <a:t>is more likely to be in higher sediment habitats, potentially indicating association with freshwater outflows.</a:t>
            </a:r>
          </a:p>
          <a:p>
            <a:pPr marL="800100" lvl="1"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The presence of both </a:t>
            </a:r>
            <a:r>
              <a:rPr lang="en-US" sz="2400" i="1" dirty="0">
                <a:latin typeface="Arial" panose="020B0604020202020204" pitchFamily="34" charset="0"/>
                <a:cs typeface="Arial" panose="020B0604020202020204" pitchFamily="34" charset="0"/>
              </a:rPr>
              <a:t>L. </a:t>
            </a:r>
            <a:r>
              <a:rPr lang="en-US" sz="2400" i="1" dirty="0" err="1">
                <a:latin typeface="Arial" panose="020B0604020202020204" pitchFamily="34" charset="0"/>
                <a:cs typeface="Arial" panose="020B0604020202020204" pitchFamily="34" charset="0"/>
              </a:rPr>
              <a:t>kasmira</a:t>
            </a:r>
            <a:r>
              <a:rPr lang="en-US" sz="2400" i="1" dirty="0">
                <a:latin typeface="Arial" panose="020B0604020202020204" pitchFamily="34" charset="0"/>
                <a:cs typeface="Arial" panose="020B0604020202020204" pitchFamily="34" charset="0"/>
              </a:rPr>
              <a:t> </a:t>
            </a:r>
            <a:r>
              <a:rPr lang="en-US" sz="2400" dirty="0">
                <a:latin typeface="Arial" panose="020B0604020202020204" pitchFamily="34" charset="0"/>
                <a:cs typeface="Arial" panose="020B0604020202020204" pitchFamily="34" charset="0"/>
              </a:rPr>
              <a:t>and </a:t>
            </a:r>
            <a:r>
              <a:rPr lang="en-US" sz="2400" i="1" dirty="0">
                <a:latin typeface="Arial" panose="020B0604020202020204" pitchFamily="34" charset="0"/>
                <a:cs typeface="Arial" panose="020B0604020202020204" pitchFamily="34" charset="0"/>
              </a:rPr>
              <a:t>L. fulvus </a:t>
            </a:r>
            <a:r>
              <a:rPr lang="en-US" sz="2400" dirty="0">
                <a:latin typeface="Arial" panose="020B0604020202020204" pitchFamily="34" charset="0"/>
                <a:cs typeface="Arial" panose="020B0604020202020204" pitchFamily="34" charset="0"/>
              </a:rPr>
              <a:t>is heavily influenced by latitude and longitude, which may indicate the influence of underlying spatial processes from variables that are not currently represented in the model (i.e., upwelling, trade winds, and biological processes like dispersal).</a:t>
            </a:r>
          </a:p>
          <a:p>
            <a:pPr marL="800100" lvl="1"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There are no standardized species datasets at mesophotic depths, so our ability to understand what is going on beyond 30 m is limited.</a:t>
            </a:r>
          </a:p>
          <a:p>
            <a:pPr marL="800100" lvl="1"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Lack of freshwater input due to less complex topography in the NWHI may be contributing to lower </a:t>
            </a:r>
            <a:r>
              <a:rPr lang="en-US" sz="2400" i="1" dirty="0">
                <a:latin typeface="Arial" panose="020B0604020202020204" pitchFamily="34" charset="0"/>
                <a:cs typeface="Arial" panose="020B0604020202020204" pitchFamily="34" charset="0"/>
              </a:rPr>
              <a:t>L. fulvus </a:t>
            </a:r>
            <a:r>
              <a:rPr lang="en-US" sz="2400" dirty="0">
                <a:latin typeface="Arial" panose="020B0604020202020204" pitchFamily="34" charset="0"/>
                <a:cs typeface="Arial" panose="020B0604020202020204" pitchFamily="34" charset="0"/>
              </a:rPr>
              <a:t>presence.</a:t>
            </a:r>
          </a:p>
          <a:p>
            <a:endParaRPr lang="en-US" sz="1200" dirty="0">
              <a:latin typeface="Arial" panose="020B0604020202020204" pitchFamily="34" charset="0"/>
              <a:cs typeface="Arial" panose="020B0604020202020204" pitchFamily="34" charset="0"/>
            </a:endParaRPr>
          </a:p>
          <a:p>
            <a:r>
              <a:rPr lang="en-US" sz="2400" b="1" dirty="0">
                <a:latin typeface="Arial" panose="020B0604020202020204" pitchFamily="34" charset="0"/>
                <a:cs typeface="Arial" panose="020B0604020202020204" pitchFamily="34" charset="0"/>
              </a:rPr>
              <a:t>Implications</a:t>
            </a:r>
          </a:p>
          <a:p>
            <a:pPr marL="800100" lvl="1"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Spearfishing could impart control on both populations, given the strong influence it seems to have on the presence of these invasive species.</a:t>
            </a:r>
          </a:p>
          <a:p>
            <a:pPr marL="800100" lvl="1"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Changing climate conditions such as warming temperatures may have a relatively small impact on </a:t>
            </a:r>
            <a:r>
              <a:rPr lang="en-US" sz="2400" i="1" dirty="0">
                <a:latin typeface="Arial" panose="020B0604020202020204" pitchFamily="34" charset="0"/>
                <a:cs typeface="Arial" panose="020B0604020202020204" pitchFamily="34" charset="0"/>
              </a:rPr>
              <a:t>L. </a:t>
            </a:r>
            <a:r>
              <a:rPr lang="en-US" sz="2400" i="1" dirty="0" err="1">
                <a:latin typeface="Arial" panose="020B0604020202020204" pitchFamily="34" charset="0"/>
                <a:cs typeface="Arial" panose="020B0604020202020204" pitchFamily="34" charset="0"/>
              </a:rPr>
              <a:t>kasmira</a:t>
            </a:r>
            <a:r>
              <a:rPr lang="en-US" sz="2400" i="1" dirty="0">
                <a:latin typeface="Arial" panose="020B0604020202020204" pitchFamily="34" charset="0"/>
                <a:cs typeface="Arial" panose="020B0604020202020204" pitchFamily="34" charset="0"/>
              </a:rPr>
              <a:t> and</a:t>
            </a:r>
            <a:r>
              <a:rPr lang="en-US" sz="2400" dirty="0">
                <a:latin typeface="Arial" panose="020B0604020202020204" pitchFamily="34" charset="0"/>
                <a:cs typeface="Arial" panose="020B0604020202020204" pitchFamily="34" charset="0"/>
              </a:rPr>
              <a:t> seems unlikely to outweigh other drivers.</a:t>
            </a:r>
          </a:p>
        </p:txBody>
      </p:sp>
      <p:sp>
        <p:nvSpPr>
          <p:cNvPr id="1114" name="TextBox 1113">
            <a:extLst>
              <a:ext uri="{FF2B5EF4-FFF2-40B4-BE49-F238E27FC236}">
                <a16:creationId xmlns:a16="http://schemas.microsoft.com/office/drawing/2014/main" id="{F1914AF3-AE7C-5CF6-1895-88C8632C7942}"/>
              </a:ext>
            </a:extLst>
          </p:cNvPr>
          <p:cNvSpPr txBox="1"/>
          <p:nvPr/>
        </p:nvSpPr>
        <p:spPr>
          <a:xfrm>
            <a:off x="20204981" y="24460253"/>
            <a:ext cx="3069771" cy="646331"/>
          </a:xfrm>
          <a:prstGeom prst="rect">
            <a:avLst/>
          </a:prstGeom>
          <a:solidFill>
            <a:schemeClr val="bg1"/>
          </a:solidFill>
          <a:ln w="50800">
            <a:solidFill>
              <a:schemeClr val="accent1"/>
            </a:solidFill>
          </a:ln>
        </p:spPr>
        <p:txBody>
          <a:bodyPr wrap="square" rtlCol="0">
            <a:spAutoFit/>
          </a:bodyPr>
          <a:lstStyle/>
          <a:p>
            <a:r>
              <a:rPr lang="en-US" sz="3600" dirty="0">
                <a:latin typeface="Arial" panose="020B0604020202020204" pitchFamily="34" charset="0"/>
                <a:cs typeface="Arial" panose="020B0604020202020204" pitchFamily="34" charset="0"/>
              </a:rPr>
              <a:t>DISCUSSION</a:t>
            </a:r>
          </a:p>
        </p:txBody>
      </p:sp>
      <p:cxnSp>
        <p:nvCxnSpPr>
          <p:cNvPr id="1205" name="Straight Connector 1204">
            <a:extLst>
              <a:ext uri="{FF2B5EF4-FFF2-40B4-BE49-F238E27FC236}">
                <a16:creationId xmlns:a16="http://schemas.microsoft.com/office/drawing/2014/main" id="{BCDA42D4-9A1B-DFEC-5699-8F8990167494}"/>
              </a:ext>
            </a:extLst>
          </p:cNvPr>
          <p:cNvCxnSpPr>
            <a:cxnSpLocks/>
          </p:cNvCxnSpPr>
          <p:nvPr/>
        </p:nvCxnSpPr>
        <p:spPr>
          <a:xfrm>
            <a:off x="1536064" y="18266540"/>
            <a:ext cx="9392973" cy="3166142"/>
          </a:xfrm>
          <a:prstGeom prst="line">
            <a:avLst/>
          </a:prstGeom>
          <a:ln>
            <a:solidFill>
              <a:schemeClr val="accent1"/>
            </a:solidFill>
            <a:prstDash val="lgDash"/>
          </a:ln>
        </p:spPr>
        <p:style>
          <a:lnRef idx="1">
            <a:schemeClr val="accent1"/>
          </a:lnRef>
          <a:fillRef idx="0">
            <a:schemeClr val="accent1"/>
          </a:fillRef>
          <a:effectRef idx="0">
            <a:schemeClr val="accent1"/>
          </a:effectRef>
          <a:fontRef idx="minor">
            <a:schemeClr val="tx1"/>
          </a:fontRef>
        </p:style>
      </p:cxnSp>
      <p:sp>
        <p:nvSpPr>
          <p:cNvPr id="1123" name="TextBox 1122">
            <a:extLst>
              <a:ext uri="{FF2B5EF4-FFF2-40B4-BE49-F238E27FC236}">
                <a16:creationId xmlns:a16="http://schemas.microsoft.com/office/drawing/2014/main" id="{F228EC73-F4C2-6995-7E11-44BFE702FAB9}"/>
              </a:ext>
            </a:extLst>
          </p:cNvPr>
          <p:cNvSpPr txBox="1"/>
          <p:nvPr/>
        </p:nvSpPr>
        <p:spPr>
          <a:xfrm>
            <a:off x="15134061" y="35084755"/>
            <a:ext cx="13625482" cy="2677656"/>
          </a:xfrm>
          <a:prstGeom prst="rect">
            <a:avLst/>
          </a:prstGeom>
          <a:noFill/>
        </p:spPr>
        <p:txBody>
          <a:bodyPr wrap="square" rtlCol="0">
            <a:spAutoFit/>
          </a:bodyPr>
          <a:lstStyle/>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Run models with abundance as response variable (separate from presence/absence, P/A, models) to better understand drivers of differential distribution.</a:t>
            </a: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Combine P/A and abundance results in hurdle models to predict fish abundance across the entire spatial domain and in changing climate scenarios.</a:t>
            </a: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Include Peacock Grouper or Roi (</a:t>
            </a:r>
            <a:r>
              <a:rPr lang="en-US" sz="2400" i="1" dirty="0" err="1">
                <a:latin typeface="Arial" panose="020B0604020202020204" pitchFamily="34" charset="0"/>
                <a:cs typeface="Arial" panose="020B0604020202020204" pitchFamily="34" charset="0"/>
              </a:rPr>
              <a:t>Cephalopholis</a:t>
            </a:r>
            <a:r>
              <a:rPr lang="en-US" sz="2400" i="1" dirty="0">
                <a:latin typeface="Arial" panose="020B0604020202020204" pitchFamily="34" charset="0"/>
                <a:cs typeface="Arial" panose="020B0604020202020204" pitchFamily="34" charset="0"/>
              </a:rPr>
              <a:t> argus</a:t>
            </a:r>
            <a:r>
              <a:rPr lang="en-US" sz="2400" dirty="0">
                <a:latin typeface="Arial" panose="020B0604020202020204" pitchFamily="34" charset="0"/>
                <a:cs typeface="Arial" panose="020B0604020202020204" pitchFamily="34" charset="0"/>
              </a:rPr>
              <a:t>, shown right) </a:t>
            </a:r>
            <a:br>
              <a:rPr lang="en-US" sz="2400" dirty="0">
                <a:latin typeface="Arial" panose="020B0604020202020204" pitchFamily="34" charset="0"/>
                <a:cs typeface="Arial" panose="020B0604020202020204" pitchFamily="34" charset="0"/>
              </a:rPr>
            </a:br>
            <a:r>
              <a:rPr lang="en-US" sz="2400" dirty="0">
                <a:latin typeface="Arial" panose="020B0604020202020204" pitchFamily="34" charset="0"/>
                <a:cs typeface="Arial" panose="020B0604020202020204" pitchFamily="34" charset="0"/>
              </a:rPr>
              <a:t>as a third major invasive species in the Hawaiian archipelago.</a:t>
            </a: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Share results with local fishing community to encourage development of a sustainable fishery.</a:t>
            </a:r>
          </a:p>
        </p:txBody>
      </p:sp>
      <p:sp>
        <p:nvSpPr>
          <p:cNvPr id="1207" name="TextBox 1206">
            <a:extLst>
              <a:ext uri="{FF2B5EF4-FFF2-40B4-BE49-F238E27FC236}">
                <a16:creationId xmlns:a16="http://schemas.microsoft.com/office/drawing/2014/main" id="{4CC73D48-3991-89B7-EEDB-69D114D6651E}"/>
              </a:ext>
            </a:extLst>
          </p:cNvPr>
          <p:cNvSpPr txBox="1"/>
          <p:nvPr/>
        </p:nvSpPr>
        <p:spPr>
          <a:xfrm rot="885905">
            <a:off x="5020147" y="19717974"/>
            <a:ext cx="1633730"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45 m</a:t>
            </a:r>
          </a:p>
        </p:txBody>
      </p:sp>
      <p:pic>
        <p:nvPicPr>
          <p:cNvPr id="1215" name="Picture 1214">
            <a:extLst>
              <a:ext uri="{FF2B5EF4-FFF2-40B4-BE49-F238E27FC236}">
                <a16:creationId xmlns:a16="http://schemas.microsoft.com/office/drawing/2014/main" id="{E2494FD8-8A0C-4B30-F158-EF7DBE92B94E}"/>
              </a:ext>
            </a:extLst>
          </p:cNvPr>
          <p:cNvPicPr>
            <a:picLocks noChangeAspect="1"/>
          </p:cNvPicPr>
          <p:nvPr/>
        </p:nvPicPr>
        <p:blipFill>
          <a:blip r:embed="rId9">
            <a:extLst>
              <a:ext uri="{BEBA8EAE-BF5A-486C-A8C5-ECC9F3942E4B}">
                <a14:imgProps xmlns:a14="http://schemas.microsoft.com/office/drawing/2010/main">
                  <a14:imgLayer r:embed="rId20">
                    <a14:imgEffect>
                      <a14:backgroundRemoval t="9925" b="89925" l="3100" r="95100">
                        <a14:foregroundMark x1="22700" y1="35639" x2="22029" y2="35786"/>
                        <a14:foregroundMark x1="17447" y1="37422" x2="7682" y2="53154"/>
                        <a14:foregroundMark x1="5331" y1="57333" x2="5900" y2="63609"/>
                        <a14:foregroundMark x1="5900" y1="63609" x2="10600" y2="67519"/>
                        <a14:foregroundMark x1="6900" y1="67368" x2="3300" y2="64361"/>
                        <a14:foregroundMark x1="3300" y1="64361" x2="4400" y2="59699"/>
                        <a14:foregroundMark x1="9300" y1="49774" x2="13500" y2="44511"/>
                        <a14:foregroundMark x1="45634" y1="32457" x2="52600" y2="33233"/>
                        <a14:foregroundMark x1="56900" y1="33534" x2="45531" y2="32200"/>
                        <a14:foregroundMark x1="79200" y1="41955" x2="79406" y2="41668"/>
                        <a14:foregroundMark x1="92916" y1="24939" x2="93100" y2="24662"/>
                        <a14:foregroundMark x1="92941" y1="27697" x2="92855" y2="29344"/>
                        <a14:foregroundMark x1="93100" y1="24662" x2="93075" y2="25144"/>
                        <a14:foregroundMark x1="94204" y1="47129" x2="99400" y2="62105"/>
                        <a14:foregroundMark x1="99400" y1="62105" x2="95778" y2="64006"/>
                        <a14:foregroundMark x1="87178" y1="60848" x2="79500" y2="57444"/>
                        <a14:foregroundMark x1="58000" y1="33534" x2="44809" y2="30398"/>
                        <a14:foregroundMark x1="3100" y1="63459" x2="4000" y2="57293"/>
                        <a14:foregroundMark x1="4000" y1="57293" x2="8200" y2="53233"/>
                        <a14:foregroundMark x1="23700" y1="34737" x2="32200" y2="31278"/>
                        <a14:foregroundMark x1="32200" y1="31278" x2="36900" y2="31128"/>
                        <a14:foregroundMark x1="36900" y1="31128" x2="44700" y2="32030"/>
                        <a14:backgroundMark x1="17000" y1="35639" x2="24320" y2="33026"/>
                        <a14:backgroundMark x1="34914" y1="29054" x2="31300" y2="28571"/>
                        <a14:backgroundMark x1="93400" y1="29474" x2="92700" y2="36090"/>
                        <a14:backgroundMark x1="92700" y1="36090" x2="93600" y2="42256"/>
                        <a14:backgroundMark x1="93600" y1="42256" x2="95100" y2="46466"/>
                        <a14:backgroundMark x1="92700" y1="24662" x2="82800" y2="37594"/>
                        <a14:backgroundMark x1="82800" y1="37594" x2="78800" y2="40000"/>
                        <a14:backgroundMark x1="78800" y1="40000" x2="78700" y2="40000"/>
                        <a14:backgroundMark x1="86700" y1="61805" x2="95300" y2="64962"/>
                        <a14:backgroundMark x1="7724" y1="52072" x2="8200" y2="51278"/>
                        <a14:backgroundMark x1="1700" y1="62105" x2="3081" y2="59805"/>
                      </a14:backgroundRemoval>
                    </a14:imgEffect>
                  </a14:imgLayer>
                </a14:imgProps>
              </a:ext>
            </a:extLst>
          </a:blip>
          <a:stretch>
            <a:fillRect/>
          </a:stretch>
        </p:blipFill>
        <p:spPr>
          <a:xfrm rot="1502959">
            <a:off x="11586677" y="20624263"/>
            <a:ext cx="1017388" cy="675545"/>
          </a:xfrm>
          <a:prstGeom prst="rect">
            <a:avLst/>
          </a:prstGeom>
        </p:spPr>
      </p:pic>
      <p:pic>
        <p:nvPicPr>
          <p:cNvPr id="1216" name="Picture 1215">
            <a:extLst>
              <a:ext uri="{FF2B5EF4-FFF2-40B4-BE49-F238E27FC236}">
                <a16:creationId xmlns:a16="http://schemas.microsoft.com/office/drawing/2014/main" id="{413F6329-27FB-7118-8AE6-9F7307A9A1C3}"/>
              </a:ext>
            </a:extLst>
          </p:cNvPr>
          <p:cNvPicPr>
            <a:picLocks noChangeAspect="1"/>
          </p:cNvPicPr>
          <p:nvPr/>
        </p:nvPicPr>
        <p:blipFill>
          <a:blip r:embed="rId9">
            <a:extLst>
              <a:ext uri="{BEBA8EAE-BF5A-486C-A8C5-ECC9F3942E4B}">
                <a14:imgProps xmlns:a14="http://schemas.microsoft.com/office/drawing/2010/main">
                  <a14:imgLayer r:embed="rId21">
                    <a14:imgEffect>
                      <a14:backgroundRemoval t="9925" b="89925" l="3100" r="95100">
                        <a14:foregroundMark x1="22700" y1="35639" x2="22029" y2="35786"/>
                        <a14:foregroundMark x1="17447" y1="37422" x2="7682" y2="53154"/>
                        <a14:foregroundMark x1="5331" y1="57333" x2="5900" y2="63609"/>
                        <a14:foregroundMark x1="5900" y1="63609" x2="10600" y2="67519"/>
                        <a14:foregroundMark x1="6900" y1="67368" x2="3300" y2="64361"/>
                        <a14:foregroundMark x1="3300" y1="64361" x2="4400" y2="59699"/>
                        <a14:foregroundMark x1="9300" y1="49774" x2="13500" y2="44511"/>
                        <a14:foregroundMark x1="45634" y1="32457" x2="52600" y2="33233"/>
                        <a14:foregroundMark x1="56900" y1="33534" x2="45531" y2="32200"/>
                        <a14:foregroundMark x1="79200" y1="41955" x2="79406" y2="41668"/>
                        <a14:foregroundMark x1="92916" y1="24939" x2="93100" y2="24662"/>
                        <a14:foregroundMark x1="92941" y1="27697" x2="92855" y2="29344"/>
                        <a14:foregroundMark x1="93100" y1="24662" x2="93075" y2="25144"/>
                        <a14:foregroundMark x1="94204" y1="47129" x2="99400" y2="62105"/>
                        <a14:foregroundMark x1="99400" y1="62105" x2="95778" y2="64006"/>
                        <a14:foregroundMark x1="87178" y1="60848" x2="79500" y2="57444"/>
                        <a14:foregroundMark x1="58000" y1="33534" x2="44809" y2="30398"/>
                        <a14:foregroundMark x1="3100" y1="63459" x2="4000" y2="57293"/>
                        <a14:foregroundMark x1="4000" y1="57293" x2="8200" y2="53233"/>
                        <a14:foregroundMark x1="23700" y1="34737" x2="32200" y2="31278"/>
                        <a14:foregroundMark x1="32200" y1="31278" x2="36900" y2="31128"/>
                        <a14:foregroundMark x1="36900" y1="31128" x2="44700" y2="32030"/>
                        <a14:backgroundMark x1="17000" y1="35639" x2="24320" y2="33026"/>
                        <a14:backgroundMark x1="34914" y1="29054" x2="31300" y2="28571"/>
                        <a14:backgroundMark x1="93400" y1="29474" x2="92700" y2="36090"/>
                        <a14:backgroundMark x1="92700" y1="36090" x2="93600" y2="42256"/>
                        <a14:backgroundMark x1="93600" y1="42256" x2="95100" y2="46466"/>
                        <a14:backgroundMark x1="92700" y1="24662" x2="82800" y2="37594"/>
                        <a14:backgroundMark x1="82800" y1="37594" x2="78800" y2="40000"/>
                        <a14:backgroundMark x1="78800" y1="40000" x2="78700" y2="40000"/>
                        <a14:backgroundMark x1="86700" y1="61805" x2="95300" y2="64962"/>
                        <a14:backgroundMark x1="7724" y1="52072" x2="8200" y2="51278"/>
                        <a14:backgroundMark x1="1700" y1="62105" x2="3081" y2="59805"/>
                      </a14:backgroundRemoval>
                    </a14:imgEffect>
                  </a14:imgLayer>
                </a14:imgProps>
              </a:ext>
            </a:extLst>
          </a:blip>
          <a:stretch>
            <a:fillRect/>
          </a:stretch>
        </p:blipFill>
        <p:spPr>
          <a:xfrm rot="1502959">
            <a:off x="10145933" y="20232830"/>
            <a:ext cx="1017388" cy="675545"/>
          </a:xfrm>
          <a:prstGeom prst="rect">
            <a:avLst/>
          </a:prstGeom>
        </p:spPr>
      </p:pic>
      <p:sp>
        <p:nvSpPr>
          <p:cNvPr id="1133" name="TextBox 1132">
            <a:extLst>
              <a:ext uri="{FF2B5EF4-FFF2-40B4-BE49-F238E27FC236}">
                <a16:creationId xmlns:a16="http://schemas.microsoft.com/office/drawing/2014/main" id="{0D670985-A70C-C395-8BB8-E821BCA43CF0}"/>
              </a:ext>
            </a:extLst>
          </p:cNvPr>
          <p:cNvSpPr txBox="1"/>
          <p:nvPr/>
        </p:nvSpPr>
        <p:spPr>
          <a:xfrm>
            <a:off x="444010" y="33084213"/>
            <a:ext cx="13924387" cy="369332"/>
          </a:xfrm>
          <a:prstGeom prst="rect">
            <a:avLst/>
          </a:prstGeom>
          <a:solidFill>
            <a:schemeClr val="bg1"/>
          </a:solidFill>
          <a:ln w="50800">
            <a:solidFill>
              <a:schemeClr val="accent1"/>
            </a:solidFill>
          </a:ln>
        </p:spPr>
        <p:txBody>
          <a:bodyPr wrap="square" rtlCol="0">
            <a:spAutoFit/>
          </a:bodyPr>
          <a:lstStyle/>
          <a:p>
            <a:r>
              <a:rPr lang="en-US" b="1" dirty="0">
                <a:latin typeface="Arial" panose="020B0604020202020204" pitchFamily="34" charset="0"/>
                <a:cs typeface="Arial" panose="020B0604020202020204" pitchFamily="34" charset="0"/>
              </a:rPr>
              <a:t>Table 1</a:t>
            </a:r>
            <a:r>
              <a:rPr lang="en-US" dirty="0">
                <a:latin typeface="Arial" panose="020B0604020202020204" pitchFamily="34" charset="0"/>
                <a:cs typeface="Arial" panose="020B0604020202020204" pitchFamily="34" charset="0"/>
              </a:rPr>
              <a:t>. Descriptions of environmental and anthropogenic variables included in ensemble boosted regression tree models.</a:t>
            </a:r>
          </a:p>
        </p:txBody>
      </p:sp>
      <p:pic>
        <p:nvPicPr>
          <p:cNvPr id="1217" name="Picture 1216">
            <a:extLst>
              <a:ext uri="{FF2B5EF4-FFF2-40B4-BE49-F238E27FC236}">
                <a16:creationId xmlns:a16="http://schemas.microsoft.com/office/drawing/2014/main" id="{3A870953-159D-8C4F-78CE-F7E743D839A5}"/>
              </a:ext>
            </a:extLst>
          </p:cNvPr>
          <p:cNvPicPr>
            <a:picLocks noChangeAspect="1"/>
          </p:cNvPicPr>
          <p:nvPr/>
        </p:nvPicPr>
        <p:blipFill>
          <a:blip r:embed="rId9">
            <a:extLst>
              <a:ext uri="{BEBA8EAE-BF5A-486C-A8C5-ECC9F3942E4B}">
                <a14:imgProps xmlns:a14="http://schemas.microsoft.com/office/drawing/2010/main">
                  <a14:imgLayer r:embed="rId22">
                    <a14:imgEffect>
                      <a14:backgroundRemoval t="9925" b="89925" l="3100" r="95100">
                        <a14:foregroundMark x1="22700" y1="35639" x2="22029" y2="35786"/>
                        <a14:foregroundMark x1="17447" y1="37422" x2="7682" y2="53154"/>
                        <a14:foregroundMark x1="5331" y1="57333" x2="5900" y2="63609"/>
                        <a14:foregroundMark x1="5900" y1="63609" x2="10600" y2="67519"/>
                        <a14:foregroundMark x1="6900" y1="67368" x2="3300" y2="64361"/>
                        <a14:foregroundMark x1="3300" y1="64361" x2="4400" y2="59699"/>
                        <a14:foregroundMark x1="9300" y1="49774" x2="13500" y2="44511"/>
                        <a14:foregroundMark x1="45634" y1="32457" x2="52600" y2="33233"/>
                        <a14:foregroundMark x1="56900" y1="33534" x2="45531" y2="32200"/>
                        <a14:foregroundMark x1="79200" y1="41955" x2="79406" y2="41668"/>
                        <a14:foregroundMark x1="92916" y1="24939" x2="93100" y2="24662"/>
                        <a14:foregroundMark x1="92941" y1="27697" x2="92855" y2="29344"/>
                        <a14:foregroundMark x1="93100" y1="24662" x2="93075" y2="25144"/>
                        <a14:foregroundMark x1="94204" y1="47129" x2="99400" y2="62105"/>
                        <a14:foregroundMark x1="99400" y1="62105" x2="95778" y2="64006"/>
                        <a14:foregroundMark x1="87178" y1="60848" x2="79500" y2="57444"/>
                        <a14:foregroundMark x1="58000" y1="33534" x2="44809" y2="30398"/>
                        <a14:foregroundMark x1="3100" y1="63459" x2="4000" y2="57293"/>
                        <a14:foregroundMark x1="4000" y1="57293" x2="8200" y2="53233"/>
                        <a14:foregroundMark x1="23700" y1="34737" x2="32200" y2="31278"/>
                        <a14:foregroundMark x1="32200" y1="31278" x2="36900" y2="31128"/>
                        <a14:foregroundMark x1="36900" y1="31128" x2="44700" y2="32030"/>
                        <a14:backgroundMark x1="17000" y1="35639" x2="24320" y2="33026"/>
                        <a14:backgroundMark x1="34914" y1="29054" x2="31300" y2="28571"/>
                        <a14:backgroundMark x1="93400" y1="29474" x2="92700" y2="36090"/>
                        <a14:backgroundMark x1="92700" y1="36090" x2="93600" y2="42256"/>
                        <a14:backgroundMark x1="93600" y1="42256" x2="95100" y2="46466"/>
                        <a14:backgroundMark x1="92700" y1="24662" x2="82800" y2="37594"/>
                        <a14:backgroundMark x1="82800" y1="37594" x2="78800" y2="40000"/>
                        <a14:backgroundMark x1="78800" y1="40000" x2="78700" y2="40000"/>
                        <a14:backgroundMark x1="86700" y1="61805" x2="95300" y2="64962"/>
                        <a14:backgroundMark x1="7724" y1="52072" x2="8200" y2="51278"/>
                        <a14:backgroundMark x1="1700" y1="62105" x2="3081" y2="59805"/>
                      </a14:backgroundRemoval>
                    </a14:imgEffect>
                  </a14:imgLayer>
                </a14:imgProps>
              </a:ext>
            </a:extLst>
          </a:blip>
          <a:stretch>
            <a:fillRect/>
          </a:stretch>
        </p:blipFill>
        <p:spPr>
          <a:xfrm rot="1502959">
            <a:off x="7329906" y="19318764"/>
            <a:ext cx="1017388" cy="675545"/>
          </a:xfrm>
          <a:prstGeom prst="rect">
            <a:avLst/>
          </a:prstGeom>
        </p:spPr>
      </p:pic>
      <p:pic>
        <p:nvPicPr>
          <p:cNvPr id="1229" name="Picture 1228">
            <a:extLst>
              <a:ext uri="{FF2B5EF4-FFF2-40B4-BE49-F238E27FC236}">
                <a16:creationId xmlns:a16="http://schemas.microsoft.com/office/drawing/2014/main" id="{052B7033-EB7D-5EE4-E4CC-74280926F450}"/>
              </a:ext>
            </a:extLst>
          </p:cNvPr>
          <p:cNvPicPr>
            <a:picLocks noChangeAspect="1"/>
          </p:cNvPicPr>
          <p:nvPr/>
        </p:nvPicPr>
        <p:blipFill>
          <a:blip r:embed="rId23"/>
          <a:srcRect l="4937"/>
          <a:stretch/>
        </p:blipFill>
        <p:spPr>
          <a:xfrm>
            <a:off x="15477542" y="8205829"/>
            <a:ext cx="12148501" cy="6988861"/>
          </a:xfrm>
          <a:prstGeom prst="rect">
            <a:avLst/>
          </a:prstGeom>
        </p:spPr>
      </p:pic>
      <p:pic>
        <p:nvPicPr>
          <p:cNvPr id="1230" name="Picture 1229">
            <a:extLst>
              <a:ext uri="{FF2B5EF4-FFF2-40B4-BE49-F238E27FC236}">
                <a16:creationId xmlns:a16="http://schemas.microsoft.com/office/drawing/2014/main" id="{C1BA3409-BDE1-ACB5-1113-642AD3B13A2C}"/>
              </a:ext>
            </a:extLst>
          </p:cNvPr>
          <p:cNvPicPr>
            <a:picLocks noChangeAspect="1"/>
          </p:cNvPicPr>
          <p:nvPr/>
        </p:nvPicPr>
        <p:blipFill>
          <a:blip r:embed="rId11">
            <a:extLst>
              <a:ext uri="{BEBA8EAE-BF5A-486C-A8C5-ECC9F3942E4B}">
                <a14:imgProps xmlns:a14="http://schemas.microsoft.com/office/drawing/2010/main">
                  <a14:imgLayer r:embed="rId24">
                    <a14:imgEffect>
                      <a14:backgroundRemoval t="9896" b="89974" l="7227" r="93555">
                        <a14:foregroundMark x1="19434" y1="58724" x2="13672" y2="58854"/>
                        <a14:foregroundMark x1="13672" y1="58854" x2="14160" y2="56641"/>
                        <a14:foregroundMark x1="16016" y1="56380" x2="16016" y2="56380"/>
                        <a14:foregroundMark x1="22949" y1="44661" x2="13574" y2="50521"/>
                        <a14:foregroundMark x1="13574" y1="50521" x2="9570" y2="55469"/>
                        <a14:foregroundMark x1="9570" y1="55469" x2="7520" y2="60677"/>
                        <a14:foregroundMark x1="7520" y1="60677" x2="11914" y2="64323"/>
                        <a14:foregroundMark x1="7910" y1="66797" x2="7715" y2="64323"/>
                        <a14:foregroundMark x1="7512" y1="65414" x2="7324" y2="63411"/>
                        <a14:foregroundMark x1="13281" y1="49870" x2="28027" y2="41667"/>
                        <a14:foregroundMark x1="14160" y1="49349" x2="22363" y2="43750"/>
                        <a14:foregroundMark x1="22363" y1="43750" x2="28613" y2="41536"/>
                        <a14:foregroundMark x1="88672" y1="48177" x2="92969" y2="45573"/>
                        <a14:foregroundMark x1="92969" y1="45573" x2="88672" y2="64323"/>
                        <a14:foregroundMark x1="88672" y1="64323" x2="89551" y2="77474"/>
                        <a14:foregroundMark x1="89551" y1="77474" x2="86816" y2="76172"/>
                        <a14:foregroundMark x1="93359" y1="44531" x2="93359" y2="44531"/>
                        <a14:foregroundMark x1="93555" y1="44141" x2="93164" y2="45313"/>
                        <a14:backgroundMark x1="6738" y1="67318" x2="8008" y2="67057"/>
                        <a14:backgroundMark x1="8203" y1="67708" x2="8398" y2="66797"/>
                        <a14:backgroundMark x1="9277" y1="67318" x2="9082" y2="67057"/>
                      </a14:backgroundRemoval>
                    </a14:imgEffect>
                  </a14:imgLayer>
                </a14:imgProps>
              </a:ext>
            </a:extLst>
          </a:blip>
          <a:stretch>
            <a:fillRect/>
          </a:stretch>
        </p:blipFill>
        <p:spPr>
          <a:xfrm>
            <a:off x="24774042" y="9042767"/>
            <a:ext cx="2802343" cy="2101758"/>
          </a:xfrm>
          <a:prstGeom prst="rect">
            <a:avLst/>
          </a:prstGeom>
        </p:spPr>
      </p:pic>
      <p:pic>
        <p:nvPicPr>
          <p:cNvPr id="1240" name="Picture 1239">
            <a:extLst>
              <a:ext uri="{FF2B5EF4-FFF2-40B4-BE49-F238E27FC236}">
                <a16:creationId xmlns:a16="http://schemas.microsoft.com/office/drawing/2014/main" id="{F616FFD9-D098-1EEA-6CD6-732DC4C3EB6C}"/>
              </a:ext>
            </a:extLst>
          </p:cNvPr>
          <p:cNvPicPr>
            <a:picLocks noChangeAspect="1"/>
          </p:cNvPicPr>
          <p:nvPr/>
        </p:nvPicPr>
        <p:blipFill>
          <a:blip r:embed="rId25"/>
          <a:srcRect l="7244"/>
          <a:stretch/>
        </p:blipFill>
        <p:spPr>
          <a:xfrm>
            <a:off x="15792146" y="15152375"/>
            <a:ext cx="11978062" cy="7267002"/>
          </a:xfrm>
          <a:prstGeom prst="rect">
            <a:avLst/>
          </a:prstGeom>
        </p:spPr>
      </p:pic>
      <p:pic>
        <p:nvPicPr>
          <p:cNvPr id="1241" name="Picture 1240">
            <a:extLst>
              <a:ext uri="{FF2B5EF4-FFF2-40B4-BE49-F238E27FC236}">
                <a16:creationId xmlns:a16="http://schemas.microsoft.com/office/drawing/2014/main" id="{3B2900ED-65C0-1238-43A3-0C2F53C64C32}"/>
              </a:ext>
            </a:extLst>
          </p:cNvPr>
          <p:cNvPicPr>
            <a:picLocks noChangeAspect="1"/>
          </p:cNvPicPr>
          <p:nvPr/>
        </p:nvPicPr>
        <p:blipFill>
          <a:blip r:embed="rId9">
            <a:extLst>
              <a:ext uri="{BEBA8EAE-BF5A-486C-A8C5-ECC9F3942E4B}">
                <a14:imgProps xmlns:a14="http://schemas.microsoft.com/office/drawing/2010/main">
                  <a14:imgLayer r:embed="rId26">
                    <a14:imgEffect>
                      <a14:backgroundRemoval t="9925" b="89925" l="3100" r="95100">
                        <a14:foregroundMark x1="22700" y1="35639" x2="22029" y2="35786"/>
                        <a14:foregroundMark x1="17447" y1="37422" x2="7682" y2="53154"/>
                        <a14:foregroundMark x1="5331" y1="57333" x2="5900" y2="63609"/>
                        <a14:foregroundMark x1="5900" y1="63609" x2="10600" y2="67519"/>
                        <a14:foregroundMark x1="6900" y1="67368" x2="3300" y2="64361"/>
                        <a14:foregroundMark x1="3300" y1="64361" x2="4400" y2="59699"/>
                        <a14:foregroundMark x1="9300" y1="49774" x2="13500" y2="44511"/>
                        <a14:foregroundMark x1="45634" y1="32457" x2="52600" y2="33233"/>
                        <a14:foregroundMark x1="56900" y1="33534" x2="45531" y2="32200"/>
                        <a14:foregroundMark x1="79200" y1="41955" x2="79406" y2="41668"/>
                        <a14:foregroundMark x1="92916" y1="24939" x2="93100" y2="24662"/>
                        <a14:foregroundMark x1="92941" y1="27697" x2="92855" y2="29344"/>
                        <a14:foregroundMark x1="93100" y1="24662" x2="93075" y2="25144"/>
                        <a14:foregroundMark x1="94204" y1="47129" x2="99400" y2="62105"/>
                        <a14:foregroundMark x1="99400" y1="62105" x2="95778" y2="64006"/>
                        <a14:foregroundMark x1="87178" y1="60848" x2="79500" y2="57444"/>
                        <a14:foregroundMark x1="58000" y1="33534" x2="44809" y2="30398"/>
                        <a14:foregroundMark x1="3100" y1="63459" x2="4000" y2="57293"/>
                        <a14:foregroundMark x1="4000" y1="57293" x2="8200" y2="53233"/>
                        <a14:foregroundMark x1="23700" y1="34737" x2="32200" y2="31278"/>
                        <a14:foregroundMark x1="32200" y1="31278" x2="36900" y2="31128"/>
                        <a14:foregroundMark x1="36900" y1="31128" x2="44700" y2="32030"/>
                        <a14:backgroundMark x1="17000" y1="35639" x2="24320" y2="33026"/>
                        <a14:backgroundMark x1="34914" y1="29054" x2="31300" y2="28571"/>
                        <a14:backgroundMark x1="93400" y1="29474" x2="92700" y2="36090"/>
                        <a14:backgroundMark x1="92700" y1="36090" x2="93600" y2="42256"/>
                        <a14:backgroundMark x1="93600" y1="42256" x2="95100" y2="46466"/>
                        <a14:backgroundMark x1="92700" y1="24662" x2="82800" y2="37594"/>
                        <a14:backgroundMark x1="82800" y1="37594" x2="78800" y2="40000"/>
                        <a14:backgroundMark x1="78800" y1="40000" x2="78700" y2="40000"/>
                        <a14:backgroundMark x1="86700" y1="61805" x2="95300" y2="64962"/>
                        <a14:backgroundMark x1="7724" y1="52072" x2="8200" y2="51278"/>
                        <a14:backgroundMark x1="1700" y1="62105" x2="3081" y2="59805"/>
                      </a14:backgroundRemoval>
                    </a14:imgEffect>
                  </a14:imgLayer>
                </a14:imgProps>
              </a:ext>
            </a:extLst>
          </a:blip>
          <a:stretch>
            <a:fillRect/>
          </a:stretch>
        </p:blipFill>
        <p:spPr>
          <a:xfrm>
            <a:off x="24858661" y="16424496"/>
            <a:ext cx="2331686" cy="1548238"/>
          </a:xfrm>
          <a:prstGeom prst="rect">
            <a:avLst/>
          </a:prstGeom>
        </p:spPr>
      </p:pic>
      <p:pic>
        <p:nvPicPr>
          <p:cNvPr id="1243" name="Picture 1242">
            <a:extLst>
              <a:ext uri="{FF2B5EF4-FFF2-40B4-BE49-F238E27FC236}">
                <a16:creationId xmlns:a16="http://schemas.microsoft.com/office/drawing/2014/main" id="{C4E89539-8F61-1A44-E81F-2DDA64BF3368}"/>
              </a:ext>
            </a:extLst>
          </p:cNvPr>
          <p:cNvPicPr>
            <a:picLocks noChangeAspect="1"/>
          </p:cNvPicPr>
          <p:nvPr/>
        </p:nvPicPr>
        <p:blipFill>
          <a:blip r:embed="rId27"/>
          <a:stretch>
            <a:fillRect/>
          </a:stretch>
        </p:blipFill>
        <p:spPr>
          <a:xfrm>
            <a:off x="24494103" y="12216546"/>
            <a:ext cx="2929588" cy="1611719"/>
          </a:xfrm>
          <a:prstGeom prst="rect">
            <a:avLst/>
          </a:prstGeom>
        </p:spPr>
      </p:pic>
      <p:pic>
        <p:nvPicPr>
          <p:cNvPr id="1245" name="Picture 1244">
            <a:extLst>
              <a:ext uri="{FF2B5EF4-FFF2-40B4-BE49-F238E27FC236}">
                <a16:creationId xmlns:a16="http://schemas.microsoft.com/office/drawing/2014/main" id="{91C4E71C-0154-1E12-6BF5-981731D9255F}"/>
              </a:ext>
            </a:extLst>
          </p:cNvPr>
          <p:cNvPicPr>
            <a:picLocks noChangeAspect="1"/>
          </p:cNvPicPr>
          <p:nvPr/>
        </p:nvPicPr>
        <p:blipFill>
          <a:blip r:embed="rId27"/>
          <a:stretch>
            <a:fillRect/>
          </a:stretch>
        </p:blipFill>
        <p:spPr>
          <a:xfrm>
            <a:off x="24559710" y="19377379"/>
            <a:ext cx="2929588" cy="1611719"/>
          </a:xfrm>
          <a:prstGeom prst="rect">
            <a:avLst/>
          </a:prstGeom>
        </p:spPr>
      </p:pic>
      <p:pic>
        <p:nvPicPr>
          <p:cNvPr id="14" name="Picture 13" descr="A fish swimming in the water&#10;&#10;Description automatically generated">
            <a:extLst>
              <a:ext uri="{FF2B5EF4-FFF2-40B4-BE49-F238E27FC236}">
                <a16:creationId xmlns:a16="http://schemas.microsoft.com/office/drawing/2014/main" id="{EA28A0B8-E194-483D-8555-744BB52F15F0}"/>
              </a:ext>
            </a:extLst>
          </p:cNvPr>
          <p:cNvPicPr>
            <a:picLocks noChangeAspect="1"/>
          </p:cNvPicPr>
          <p:nvPr/>
        </p:nvPicPr>
        <p:blipFill>
          <a:blip r:embed="rId28">
            <a:extLst>
              <a:ext uri="{BEBA8EAE-BF5A-486C-A8C5-ECC9F3942E4B}">
                <a14:imgProps xmlns:a14="http://schemas.microsoft.com/office/drawing/2010/main">
                  <a14:imgLayer r:embed="rId29">
                    <a14:imgEffect>
                      <a14:backgroundRemoval t="9910" b="89940" l="6600" r="94800">
                        <a14:foregroundMark x1="6600" y1="68318" x2="6500" y2="75375"/>
                        <a14:foregroundMark x1="6500" y1="75375" x2="7800" y2="78979"/>
                        <a14:foregroundMark x1="7800" y1="78979" x2="10300" y2="82432"/>
                        <a14:foregroundMark x1="10300" y1="82432" x2="14200" y2="82282"/>
                        <a14:foregroundMark x1="14200" y1="82282" x2="15300" y2="80781"/>
                        <a14:foregroundMark x1="28800" y1="78228" x2="32000" y2="78529"/>
                        <a14:foregroundMark x1="32000" y1="78529" x2="35000" y2="78529"/>
                        <a14:foregroundMark x1="35000" y1="78529" x2="39500" y2="74324"/>
                        <a14:foregroundMark x1="77500" y1="39640" x2="85200" y2="45045"/>
                        <a14:foregroundMark x1="85200" y1="45045" x2="87700" y2="47748"/>
                        <a14:foregroundMark x1="87700" y1="47748" x2="84300" y2="52102"/>
                        <a14:foregroundMark x1="84300" y1="52102" x2="71700" y2="53904"/>
                        <a14:foregroundMark x1="82600" y1="35886" x2="88300" y2="39189"/>
                        <a14:foregroundMark x1="88300" y1="39189" x2="92400" y2="45946"/>
                        <a14:foregroundMark x1="92400" y1="45946" x2="92400" y2="50300"/>
                        <a14:foregroundMark x1="92400" y1="50300" x2="88000" y2="51652"/>
                        <a14:foregroundMark x1="91400" y1="42342" x2="93500" y2="45045"/>
                        <a14:foregroundMark x1="93500" y1="45045" x2="94800" y2="47748"/>
                        <a14:foregroundMark x1="69800" y1="38739" x2="48600" y2="41592"/>
                        <a14:foregroundMark x1="48600" y1="41592" x2="47700" y2="45345"/>
                        <a14:foregroundMark x1="47700" y1="45345" x2="47500" y2="50901"/>
                        <a14:foregroundMark x1="47500" y1="50901" x2="51000" y2="57057"/>
                        <a14:foregroundMark x1="51000" y1="57057" x2="59200" y2="58709"/>
                        <a14:foregroundMark x1="59200" y1="58709" x2="65300" y2="56607"/>
                        <a14:foregroundMark x1="65300" y1="56607" x2="67800" y2="52402"/>
                        <a14:foregroundMark x1="67800" y1="52402" x2="62800" y2="45946"/>
                        <a14:foregroundMark x1="62800" y1="45946" x2="58600" y2="46396"/>
                        <a14:foregroundMark x1="58600" y1="46396" x2="56300" y2="49399"/>
                        <a14:foregroundMark x1="45000" y1="66967" x2="52000" y2="67267"/>
                        <a14:foregroundMark x1="52000" y1="67267" x2="57400" y2="65465"/>
                        <a14:foregroundMark x1="57400" y1="65465" x2="66600" y2="60360"/>
                        <a14:foregroundMark x1="66600" y1="60360" x2="66600" y2="60210"/>
                        <a14:foregroundMark x1="68300" y1="62162" x2="68500" y2="73423"/>
                        <a14:foregroundMark x1="64900" y1="74324" x2="66800" y2="74775"/>
                        <a14:foregroundMark x1="69800" y1="74024" x2="69800" y2="74024"/>
                        <a14:foregroundMark x1="72200" y1="72823" x2="72200" y2="72823"/>
                        <a14:foregroundMark x1="72400" y1="71471" x2="72400" y2="71471"/>
                        <a14:foregroundMark x1="74700" y1="56757" x2="78400" y2="56607"/>
                        <a14:foregroundMark x1="78400" y1="56607" x2="79800" y2="55706"/>
                        <a14:foregroundMark x1="80100" y1="57958" x2="82700" y2="57958"/>
                        <a14:foregroundMark x1="82700" y1="57958" x2="84300" y2="55405"/>
                        <a14:foregroundMark x1="90500" y1="40390" x2="91400" y2="40390"/>
                        <a14:foregroundMark x1="92900" y1="42342" x2="94400" y2="44595"/>
                        <a14:foregroundMark x1="92400" y1="42342" x2="94600" y2="44144"/>
                        <a14:foregroundMark x1="24900" y1="80781" x2="27000" y2="83333"/>
                        <a14:foregroundMark x1="27000" y1="83333" x2="32200" y2="81682"/>
                        <a14:foregroundMark x1="32200" y1="81682" x2="34300" y2="79880"/>
                        <a14:foregroundMark x1="27100" y1="48348" x2="26900" y2="53153"/>
                        <a14:foregroundMark x1="25400" y1="52553" x2="25400" y2="52553"/>
                        <a14:foregroundMark x1="11100" y1="86937" x2="11100" y2="86937"/>
                        <a14:foregroundMark x1="6600" y1="83634" x2="6600" y2="83634"/>
                        <a14:foregroundMark x1="13200" y1="86937" x2="13200" y2="86937"/>
                        <a14:foregroundMark x1="18100" y1="81381" x2="18100" y2="81381"/>
                        <a14:foregroundMark x1="45200" y1="69520" x2="45200" y2="69520"/>
                        <a14:foregroundMark x1="33700" y1="40090" x2="33700" y2="40090"/>
                        <a14:foregroundMark x1="33300" y1="39039" x2="33300" y2="39039"/>
                        <a14:foregroundMark x1="39300" y1="36787" x2="39300" y2="36787"/>
                        <a14:foregroundMark x1="42900" y1="35586" x2="42900" y2="35586"/>
                        <a14:foregroundMark x1="45200" y1="33934" x2="45200" y2="33934"/>
                        <a14:foregroundMark x1="73000" y1="30781" x2="75600" y2="31682"/>
                        <a14:foregroundMark x1="75600" y1="31682" x2="73200" y2="30030"/>
                        <a14:foregroundMark x1="73200" y1="30030" x2="73000" y2="29730"/>
                        <a14:foregroundMark x1="76600" y1="31682" x2="74100" y2="30781"/>
                        <a14:foregroundMark x1="74100" y1="30781" x2="76400" y2="31081"/>
                        <a14:foregroundMark x1="85000" y1="33934" x2="80500" y2="33183"/>
                        <a14:foregroundMark x1="80500" y1="33183" x2="78100" y2="31682"/>
                        <a14:foregroundMark x1="78100" y1="31682" x2="81300" y2="32132"/>
                        <a14:foregroundMark x1="81300" y1="32132" x2="68600" y2="29129"/>
                        <a14:foregroundMark x1="68600" y1="29129" x2="68100" y2="29730"/>
                        <a14:foregroundMark x1="39300" y1="36787" x2="41800" y2="37087"/>
                        <a14:foregroundMark x1="41600" y1="35285" x2="43700" y2="35586"/>
                        <a14:foregroundMark x1="55100" y1="70571" x2="55100" y2="70571"/>
                        <a14:foregroundMark x1="15100" y1="84985" x2="15100" y2="84985"/>
                        <a14:foregroundMark x1="17300" y1="83033" x2="14100" y2="86937"/>
                        <a14:backgroundMark x1="29000" y1="21772" x2="28200" y2="30030"/>
                        <a14:backgroundMark x1="28200" y1="30030" x2="31100" y2="31532"/>
                        <a14:backgroundMark x1="31100" y1="31532" x2="31600" y2="26727"/>
                        <a14:backgroundMark x1="31600" y1="26727" x2="29200" y2="22673"/>
                        <a14:backgroundMark x1="29200" y1="22673" x2="24500" y2="22372"/>
                        <a14:backgroundMark x1="24500" y1="22372" x2="22900" y2="27327"/>
                        <a14:backgroundMark x1="22900" y1="27327" x2="23200" y2="27778"/>
                        <a14:backgroundMark x1="21700" y1="80781" x2="21700" y2="80781"/>
                        <a14:backgroundMark x1="22600" y1="79129" x2="22600" y2="79129"/>
                        <a14:backgroundMark x1="23000" y1="77928" x2="23000" y2="77928"/>
                        <a14:backgroundMark x1="23000" y1="77928" x2="23000" y2="77928"/>
                      </a14:backgroundRemoval>
                    </a14:imgEffect>
                  </a14:imgLayer>
                </a14:imgProps>
              </a:ext>
            </a:extLst>
          </a:blip>
          <a:stretch>
            <a:fillRect/>
          </a:stretch>
        </p:blipFill>
        <p:spPr>
          <a:xfrm rot="20757431" flipH="1">
            <a:off x="25398234" y="35724906"/>
            <a:ext cx="2825654" cy="1880002"/>
          </a:xfrm>
          <a:prstGeom prst="rect">
            <a:avLst/>
          </a:prstGeom>
        </p:spPr>
      </p:pic>
      <p:cxnSp>
        <p:nvCxnSpPr>
          <p:cNvPr id="2" name="Straight Connector 1">
            <a:extLst>
              <a:ext uri="{FF2B5EF4-FFF2-40B4-BE49-F238E27FC236}">
                <a16:creationId xmlns:a16="http://schemas.microsoft.com/office/drawing/2014/main" id="{1DEC4BCC-F9E8-B057-E560-4E004FAD721A}"/>
              </a:ext>
            </a:extLst>
          </p:cNvPr>
          <p:cNvCxnSpPr>
            <a:cxnSpLocks/>
          </p:cNvCxnSpPr>
          <p:nvPr/>
        </p:nvCxnSpPr>
        <p:spPr>
          <a:xfrm>
            <a:off x="2714115" y="15164103"/>
            <a:ext cx="3198252" cy="897124"/>
          </a:xfrm>
          <a:prstGeom prst="line">
            <a:avLst/>
          </a:prstGeom>
          <a:ln>
            <a:solidFill>
              <a:schemeClr val="accent1"/>
            </a:solidFill>
            <a:prstDash val="lgDash"/>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4A7F1E0C-8CA9-F92D-9928-ABAE87199991}"/>
              </a:ext>
            </a:extLst>
          </p:cNvPr>
          <p:cNvSpPr txBox="1"/>
          <p:nvPr/>
        </p:nvSpPr>
        <p:spPr>
          <a:xfrm rot="931426">
            <a:off x="4291693" y="15854130"/>
            <a:ext cx="1633730"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100 m</a:t>
            </a:r>
          </a:p>
        </p:txBody>
      </p:sp>
      <p:cxnSp>
        <p:nvCxnSpPr>
          <p:cNvPr id="10" name="Straight Connector 9">
            <a:extLst>
              <a:ext uri="{FF2B5EF4-FFF2-40B4-BE49-F238E27FC236}">
                <a16:creationId xmlns:a16="http://schemas.microsoft.com/office/drawing/2014/main" id="{EA545EAD-5F1B-01E0-749E-59EC911279A7}"/>
              </a:ext>
            </a:extLst>
          </p:cNvPr>
          <p:cNvCxnSpPr>
            <a:cxnSpLocks/>
          </p:cNvCxnSpPr>
          <p:nvPr/>
        </p:nvCxnSpPr>
        <p:spPr>
          <a:xfrm>
            <a:off x="2789472" y="20582379"/>
            <a:ext cx="2686743" cy="876398"/>
          </a:xfrm>
          <a:prstGeom prst="line">
            <a:avLst/>
          </a:prstGeom>
          <a:ln>
            <a:solidFill>
              <a:schemeClr val="accent1"/>
            </a:solidFill>
            <a:prstDash val="lgDash"/>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62D2B53E-EBC0-501A-EE77-4ECD040B0B91}"/>
              </a:ext>
            </a:extLst>
          </p:cNvPr>
          <p:cNvSpPr txBox="1"/>
          <p:nvPr/>
        </p:nvSpPr>
        <p:spPr>
          <a:xfrm rot="934905">
            <a:off x="3917775" y="21202385"/>
            <a:ext cx="1633730"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100 m</a:t>
            </a:r>
          </a:p>
        </p:txBody>
      </p:sp>
      <p:cxnSp>
        <p:nvCxnSpPr>
          <p:cNvPr id="12" name="Straight Connector 11">
            <a:extLst>
              <a:ext uri="{FF2B5EF4-FFF2-40B4-BE49-F238E27FC236}">
                <a16:creationId xmlns:a16="http://schemas.microsoft.com/office/drawing/2014/main" id="{1F24BA61-DFA8-C0B4-93DA-9C8A36D98351}"/>
              </a:ext>
            </a:extLst>
          </p:cNvPr>
          <p:cNvCxnSpPr>
            <a:cxnSpLocks/>
          </p:cNvCxnSpPr>
          <p:nvPr/>
        </p:nvCxnSpPr>
        <p:spPr>
          <a:xfrm>
            <a:off x="1563724" y="20148051"/>
            <a:ext cx="579030" cy="215948"/>
          </a:xfrm>
          <a:prstGeom prst="line">
            <a:avLst/>
          </a:prstGeom>
          <a:ln>
            <a:solidFill>
              <a:schemeClr val="accent1"/>
            </a:solidFill>
            <a:prstDash val="lgDash"/>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6EE0A652-EE8A-1062-D932-A31E56756E23}"/>
              </a:ext>
            </a:extLst>
          </p:cNvPr>
          <p:cNvCxnSpPr>
            <a:cxnSpLocks/>
          </p:cNvCxnSpPr>
          <p:nvPr/>
        </p:nvCxnSpPr>
        <p:spPr>
          <a:xfrm>
            <a:off x="1536064" y="14773475"/>
            <a:ext cx="606690" cy="196884"/>
          </a:xfrm>
          <a:prstGeom prst="line">
            <a:avLst/>
          </a:prstGeom>
          <a:ln>
            <a:solidFill>
              <a:schemeClr val="accent1"/>
            </a:solidFill>
            <a:prstDash val="lgDash"/>
          </a:ln>
        </p:spPr>
        <p:style>
          <a:lnRef idx="1">
            <a:schemeClr val="accent1"/>
          </a:lnRef>
          <a:fillRef idx="0">
            <a:schemeClr val="accent1"/>
          </a:fillRef>
          <a:effectRef idx="0">
            <a:schemeClr val="accent1"/>
          </a:effectRef>
          <a:fontRef idx="minor">
            <a:schemeClr val="tx1"/>
          </a:fontRef>
        </p:style>
      </p:cxnSp>
      <p:pic>
        <p:nvPicPr>
          <p:cNvPr id="21" name="Picture 20">
            <a:extLst>
              <a:ext uri="{FF2B5EF4-FFF2-40B4-BE49-F238E27FC236}">
                <a16:creationId xmlns:a16="http://schemas.microsoft.com/office/drawing/2014/main" id="{177C1F5F-1012-7125-5A81-DA7F1D6A4E30}"/>
              </a:ext>
            </a:extLst>
          </p:cNvPr>
          <p:cNvPicPr>
            <a:picLocks noChangeAspect="1"/>
          </p:cNvPicPr>
          <p:nvPr/>
        </p:nvPicPr>
        <p:blipFill>
          <a:blip r:embed="rId30"/>
          <a:stretch>
            <a:fillRect/>
          </a:stretch>
        </p:blipFill>
        <p:spPr>
          <a:xfrm>
            <a:off x="4189659" y="3602701"/>
            <a:ext cx="2573113" cy="2573113"/>
          </a:xfrm>
          <a:prstGeom prst="rect">
            <a:avLst/>
          </a:prstGeom>
        </p:spPr>
      </p:pic>
      <p:pic>
        <p:nvPicPr>
          <p:cNvPr id="23" name="Picture 22">
            <a:extLst>
              <a:ext uri="{FF2B5EF4-FFF2-40B4-BE49-F238E27FC236}">
                <a16:creationId xmlns:a16="http://schemas.microsoft.com/office/drawing/2014/main" id="{900C16CC-AADC-2834-8C18-3A01231BB3DA}"/>
              </a:ext>
            </a:extLst>
          </p:cNvPr>
          <p:cNvPicPr>
            <a:picLocks noChangeAspect="1"/>
          </p:cNvPicPr>
          <p:nvPr/>
        </p:nvPicPr>
        <p:blipFill>
          <a:blip r:embed="rId31"/>
          <a:stretch>
            <a:fillRect/>
          </a:stretch>
        </p:blipFill>
        <p:spPr>
          <a:xfrm>
            <a:off x="26199438" y="3662203"/>
            <a:ext cx="2448506" cy="2448506"/>
          </a:xfrm>
          <a:prstGeom prst="rect">
            <a:avLst/>
          </a:prstGeom>
        </p:spPr>
      </p:pic>
    </p:spTree>
    <p:extLst>
      <p:ext uri="{BB962C8B-B14F-4D97-AF65-F5344CB8AC3E}">
        <p14:creationId xmlns:p14="http://schemas.microsoft.com/office/powerpoint/2010/main" val="2563634459"/>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21743</TotalTime>
  <Words>1479</Words>
  <Application>Microsoft Macintosh PowerPoint</Application>
  <PresentationFormat>Custom</PresentationFormat>
  <Paragraphs>138</Paragraphs>
  <Slides>1</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vt:i4>
      </vt:variant>
    </vt:vector>
  </HeadingPairs>
  <TitlesOfParts>
    <vt:vector size="5" baseType="lpstr">
      <vt:lpstr>Arial</vt:lpstr>
      <vt:lpstr>Calibri</vt:lpstr>
      <vt:lpstr>Calibri Light</vt:lpstr>
      <vt:lpstr>Office Theme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Microsoft Office User</dc:creator>
  <cp:lastModifiedBy>Microsoft Office User</cp:lastModifiedBy>
  <cp:revision>51</cp:revision>
  <dcterms:created xsi:type="dcterms:W3CDTF">2024-08-28T01:05:59Z</dcterms:created>
  <dcterms:modified xsi:type="dcterms:W3CDTF">2024-09-12T19:55:57Z</dcterms:modified>
</cp:coreProperties>
</file>